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241" r:id="rId4"/>
    <p:sldMasterId id="2147484288" r:id="rId5"/>
    <p:sldMasterId id="2147484293" r:id="rId6"/>
  </p:sldMasterIdLst>
  <p:notesMasterIdLst>
    <p:notesMasterId r:id="rId59"/>
  </p:notesMasterIdLst>
  <p:handoutMasterIdLst>
    <p:handoutMasterId r:id="rId60"/>
  </p:handoutMasterIdLst>
  <p:sldIdLst>
    <p:sldId id="1028" r:id="rId7"/>
    <p:sldId id="1083" r:id="rId8"/>
    <p:sldId id="1132" r:id="rId9"/>
    <p:sldId id="1163" r:id="rId10"/>
    <p:sldId id="1134" r:id="rId11"/>
    <p:sldId id="1135" r:id="rId12"/>
    <p:sldId id="1164" r:id="rId13"/>
    <p:sldId id="1085" r:id="rId14"/>
    <p:sldId id="1152" r:id="rId15"/>
    <p:sldId id="1155" r:id="rId16"/>
    <p:sldId id="1126" r:id="rId17"/>
    <p:sldId id="1175" r:id="rId18"/>
    <p:sldId id="1174" r:id="rId19"/>
    <p:sldId id="1173" r:id="rId20"/>
    <p:sldId id="1153" r:id="rId21"/>
    <p:sldId id="1166" r:id="rId22"/>
    <p:sldId id="1179" r:id="rId23"/>
    <p:sldId id="1178" r:id="rId24"/>
    <p:sldId id="1176" r:id="rId25"/>
    <p:sldId id="1177" r:id="rId26"/>
    <p:sldId id="1172" r:id="rId27"/>
    <p:sldId id="1171" r:id="rId28"/>
    <p:sldId id="1170" r:id="rId29"/>
    <p:sldId id="1180" r:id="rId30"/>
    <p:sldId id="1188" r:id="rId31"/>
    <p:sldId id="1187" r:id="rId32"/>
    <p:sldId id="1186" r:id="rId33"/>
    <p:sldId id="1189" r:id="rId34"/>
    <p:sldId id="1190" r:id="rId35"/>
    <p:sldId id="1191" r:id="rId36"/>
    <p:sldId id="1192" r:id="rId37"/>
    <p:sldId id="1193" r:id="rId38"/>
    <p:sldId id="1195" r:id="rId39"/>
    <p:sldId id="1196" r:id="rId40"/>
    <p:sldId id="1197" r:id="rId41"/>
    <p:sldId id="1198" r:id="rId42"/>
    <p:sldId id="1199" r:id="rId43"/>
    <p:sldId id="1200" r:id="rId44"/>
    <p:sldId id="1201" r:id="rId45"/>
    <p:sldId id="1202" r:id="rId46"/>
    <p:sldId id="1203" r:id="rId47"/>
    <p:sldId id="1185" r:id="rId48"/>
    <p:sldId id="1207" r:id="rId49"/>
    <p:sldId id="1205" r:id="rId50"/>
    <p:sldId id="1206" r:id="rId51"/>
    <p:sldId id="1184" r:id="rId52"/>
    <p:sldId id="1182" r:id="rId53"/>
    <p:sldId id="1183" r:id="rId54"/>
    <p:sldId id="1204" r:id="rId55"/>
    <p:sldId id="1181" r:id="rId56"/>
    <p:sldId id="1169" r:id="rId57"/>
    <p:sldId id="1064" r:id="rId58"/>
  </p:sldIdLst>
  <p:sldSz cx="9144000" cy="6858000" type="screen4x3"/>
  <p:notesSz cx="6858000" cy="9144000"/>
  <p:defaultTex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D9F4"/>
    <a:srgbClr val="0DBB47"/>
    <a:srgbClr val="DAEFC3"/>
    <a:srgbClr val="8BC3DA"/>
    <a:srgbClr val="3D97BB"/>
    <a:srgbClr val="E5A19F"/>
    <a:srgbClr val="5D9CE9"/>
    <a:srgbClr val="C2E49C"/>
    <a:srgbClr val="CAE8AA"/>
    <a:srgbClr val="FFEE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1387" autoAdjust="0"/>
  </p:normalViewPr>
  <p:slideViewPr>
    <p:cSldViewPr snapToGrid="0">
      <p:cViewPr varScale="1">
        <p:scale>
          <a:sx n="59" d="100"/>
          <a:sy n="59" d="100"/>
        </p:scale>
        <p:origin x="1716" y="78"/>
      </p:cViewPr>
      <p:guideLst>
        <p:guide orient="horz" pos="2160"/>
        <p:guide pos="288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lvl1pPr>
          </a:lstStyle>
          <a:p>
            <a:pPr>
              <a:defRPr/>
            </a:pPr>
            <a:fld id="{D1DB4C3D-99AC-43D9-9F04-340E38BE2E31}" type="datetimeFigureOut">
              <a:rPr lang="en-US"/>
              <a:pPr>
                <a:defRPr/>
              </a:pPr>
              <a:t>8/8/2017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lvl1pPr>
          </a:lstStyle>
          <a:p>
            <a:pPr>
              <a:defRPr/>
            </a:pPr>
            <a:fld id="{C2A6143A-A83D-4690-9B9C-CF30BF94644B}" type="slidenum">
              <a:rPr lang="en-US"/>
              <a:pPr>
                <a:defRPr/>
              </a:pPr>
              <a:t>‹#›</a:t>
            </a:fld>
            <a:endParaRPr lang="en-US" dirty="0"/>
          </a:p>
        </p:txBody>
      </p:sp>
    </p:spTree>
    <p:extLst>
      <p:ext uri="{BB962C8B-B14F-4D97-AF65-F5344CB8AC3E}">
        <p14:creationId xmlns:p14="http://schemas.microsoft.com/office/powerpoint/2010/main" val="1410900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latin typeface="Times" charset="0"/>
              </a:defRPr>
            </a:lvl1pPr>
          </a:lstStyle>
          <a:p>
            <a:pPr>
              <a:defRPr/>
            </a:pPr>
            <a:endParaRPr lang="en-US" dirty="0"/>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charset="0"/>
              </a:defRPr>
            </a:lvl1pPr>
          </a:lstStyle>
          <a:p>
            <a:pPr>
              <a:defRPr/>
            </a:pPr>
            <a:endParaRPr lang="en-US" dirty="0"/>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latin typeface="Times" charset="0"/>
              </a:defRPr>
            </a:lvl1pPr>
          </a:lstStyle>
          <a:p>
            <a:pPr>
              <a:defRPr/>
            </a:pPr>
            <a:endParaRPr lang="en-US" dirty="0"/>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charset="0"/>
              </a:defRPr>
            </a:lvl1pPr>
          </a:lstStyle>
          <a:p>
            <a:pPr>
              <a:defRPr/>
            </a:pPr>
            <a:fld id="{211EE8DD-B69B-4D8B-A557-27F91A8DD519}" type="slidenum">
              <a:rPr lang="en-US"/>
              <a:pPr>
                <a:defRPr/>
              </a:pPr>
              <a:t>‹#›</a:t>
            </a:fld>
            <a:endParaRPr lang="en-US" dirty="0"/>
          </a:p>
        </p:txBody>
      </p:sp>
    </p:spTree>
    <p:extLst>
      <p:ext uri="{BB962C8B-B14F-4D97-AF65-F5344CB8AC3E}">
        <p14:creationId xmlns:p14="http://schemas.microsoft.com/office/powerpoint/2010/main" val="28474591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11EE8DD-B69B-4D8B-A557-27F91A8DD519}" type="slidenum">
              <a:rPr lang="en-US" smtClean="0"/>
              <a:pPr>
                <a:defRPr/>
              </a:pPr>
              <a:t>1</a:t>
            </a:fld>
            <a:endParaRPr lang="en-US" dirty="0"/>
          </a:p>
        </p:txBody>
      </p:sp>
    </p:spTree>
    <p:extLst>
      <p:ext uri="{BB962C8B-B14F-4D97-AF65-F5344CB8AC3E}">
        <p14:creationId xmlns:p14="http://schemas.microsoft.com/office/powerpoint/2010/main" val="299097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smtClean="0">
                <a:latin typeface="Calibri" panose="020F0502020204030204" pitchFamily="34" charset="0"/>
              </a:rPr>
              <a:t>Application Development Framework is a client-side App Dev framework uses Angular2 to provide a wide range of highly configurable, re-useable content and process service components based on Google Material design.</a:t>
            </a:r>
          </a:p>
          <a:p>
            <a:pPr marL="285750" indent="-285750">
              <a:buFont typeface="Arial" panose="020B0604020202020204" pitchFamily="34" charset="0"/>
              <a:buChar char="•"/>
            </a:pPr>
            <a:r>
              <a:rPr lang="en-US" sz="1200" dirty="0" smtClean="0">
                <a:latin typeface="Calibri" panose="020F0502020204030204" pitchFamily="34" charset="0"/>
              </a:rPr>
              <a:t>ADF provides a unified experience for building business solutions that use the Alfresco Platform’s tightly integrated process, content and governance services. </a:t>
            </a:r>
          </a:p>
          <a:p>
            <a:pPr marL="285750" indent="-285750">
              <a:buFont typeface="Arial" panose="020B0604020202020204" pitchFamily="34" charset="0"/>
              <a:buChar char="•"/>
            </a:pPr>
            <a:r>
              <a:rPr lang="en-US" sz="1200" dirty="0" smtClean="0">
                <a:latin typeface="Calibri" panose="020F0502020204030204" pitchFamily="34" charset="0"/>
              </a:rPr>
              <a:t>Alfresco provides ADF artifacts utilizing Yeoman generators which quickly create an Application project with the required Services and components</a:t>
            </a:r>
          </a:p>
          <a:p>
            <a:pPr marL="285750" indent="-285750">
              <a:buFont typeface="Arial" panose="020B0604020202020204" pitchFamily="34" charset="0"/>
              <a:buChar char="•"/>
            </a:pPr>
            <a:r>
              <a:rPr lang="en-US" sz="1200" dirty="0" smtClean="0">
                <a:latin typeface="Calibri" panose="020F0502020204030204" pitchFamily="34" charset="0"/>
              </a:rPr>
              <a:t>Users have a consistent, engaging experience across mobile, web and desktop whether they’re using an Alfresco module or a custom application.</a:t>
            </a:r>
          </a:p>
          <a:p>
            <a:endParaRPr lang="en-US" dirty="0"/>
          </a:p>
        </p:txBody>
      </p:sp>
      <p:sp>
        <p:nvSpPr>
          <p:cNvPr id="4" name="Slide Number Placeholder 3"/>
          <p:cNvSpPr>
            <a:spLocks noGrp="1"/>
          </p:cNvSpPr>
          <p:nvPr>
            <p:ph type="sldNum" sz="quarter" idx="10"/>
          </p:nvPr>
        </p:nvSpPr>
        <p:spPr/>
        <p:txBody>
          <a:bodyPr/>
          <a:lstStyle/>
          <a:p>
            <a:pPr>
              <a:defRPr/>
            </a:pPr>
            <a:fld id="{211EE8DD-B69B-4D8B-A557-27F91A8DD519}" type="slidenum">
              <a:rPr lang="en-US" smtClean="0"/>
              <a:pPr>
                <a:defRPr/>
              </a:pPr>
              <a:t>11</a:t>
            </a:fld>
            <a:endParaRPr lang="en-US" dirty="0"/>
          </a:p>
        </p:txBody>
      </p:sp>
    </p:spTree>
    <p:extLst>
      <p:ext uri="{BB962C8B-B14F-4D97-AF65-F5344CB8AC3E}">
        <p14:creationId xmlns:p14="http://schemas.microsoft.com/office/powerpoint/2010/main" val="1984593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43000" y="685800"/>
            <a:ext cx="4572000" cy="3429000"/>
          </a:xfrm>
          <a:prstGeom prst="rect">
            <a:avLst/>
          </a:prstGeom>
          <a:ln/>
        </p:spPr>
      </p:sp>
      <p:sp>
        <p:nvSpPr>
          <p:cNvPr id="32771" name="Notes Placeholder 2"/>
          <p:cNvSpPr>
            <a:spLocks noGrp="1"/>
          </p:cNvSpPr>
          <p:nvPr>
            <p:ph type="body" idx="1"/>
          </p:nvPr>
        </p:nvSpPr>
        <p:spPr>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charset="0"/>
              <a:ea typeface="ＭＳ Ｐゴシック" charset="-128"/>
            </a:endParaRPr>
          </a:p>
        </p:txBody>
      </p:sp>
      <p:sp>
        <p:nvSpPr>
          <p:cNvPr id="3277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0BF97E7-80AF-4EFD-97B2-5896A0AF4757}" type="slidenum">
              <a:rPr lang="en-US" sz="1200" b="0">
                <a:solidFill>
                  <a:prstClr val="black"/>
                </a:solidFill>
              </a:rPr>
              <a:pPr/>
              <a:t>15</a:t>
            </a:fld>
            <a:endParaRPr lang="en-US" sz="1200" b="0" dirty="0">
              <a:solidFill>
                <a:prstClr val="black"/>
              </a:solidFill>
            </a:endParaRPr>
          </a:p>
        </p:txBody>
      </p:sp>
    </p:spTree>
    <p:extLst>
      <p:ext uri="{BB962C8B-B14F-4D97-AF65-F5344CB8AC3E}">
        <p14:creationId xmlns:p14="http://schemas.microsoft.com/office/powerpoint/2010/main" val="1983228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400"/>
              </a:spcBef>
              <a:buFont typeface="Arial" charset="0"/>
              <a:buNone/>
            </a:pPr>
            <a:r>
              <a:rPr lang="en-US" sz="1200" b="1" dirty="0" smtClean="0"/>
              <a:t>Open, easy to integrate:</a:t>
            </a:r>
          </a:p>
          <a:p>
            <a:pPr marL="285743" indent="-285743">
              <a:spcBef>
                <a:spcPts val="400"/>
              </a:spcBef>
              <a:buFont typeface="Arial" charset="0"/>
              <a:buChar char="•"/>
            </a:pPr>
            <a:r>
              <a:rPr lang="en-US" sz="1200" dirty="0" smtClean="0"/>
              <a:t>Open source core with strong community</a:t>
            </a:r>
          </a:p>
          <a:p>
            <a:pPr marL="285743" indent="-285743">
              <a:spcBef>
                <a:spcPts val="400"/>
              </a:spcBef>
              <a:buFont typeface="Arial" charset="0"/>
              <a:buChar char="•"/>
            </a:pPr>
            <a:r>
              <a:rPr lang="en-US" sz="1200" dirty="0" smtClean="0"/>
              <a:t>Easy to integrate and extend (Open Standards &amp; API’s)</a:t>
            </a:r>
          </a:p>
          <a:p>
            <a:pPr marL="285743" indent="-285743">
              <a:spcBef>
                <a:spcPts val="400"/>
              </a:spcBef>
              <a:buFont typeface="Arial" charset="0"/>
              <a:buChar char="•"/>
            </a:pPr>
            <a:r>
              <a:rPr lang="en-US" sz="1200" dirty="0" smtClean="0"/>
              <a:t>Add capabilities with connectors &amp; add-ons </a:t>
            </a:r>
          </a:p>
          <a:p>
            <a:r>
              <a:rPr lang="en-GB" b="1" dirty="0" smtClean="0">
                <a:solidFill>
                  <a:schemeClr val="bg1"/>
                </a:solidFill>
              </a:rPr>
              <a:t>Access &amp; easily collaborate on content from anywhere</a:t>
            </a:r>
          </a:p>
          <a:p>
            <a:pPr marL="171450" indent="-171450">
              <a:buFont typeface="Arial" panose="020B0604020202020204" pitchFamily="34" charset="0"/>
              <a:buChar char="•"/>
            </a:pPr>
            <a:r>
              <a:rPr lang="en-US" sz="1200" dirty="0" smtClean="0"/>
              <a:t>Works with systems of engagement, including </a:t>
            </a:r>
            <a:r>
              <a:rPr lang="en-GB" sz="1200" dirty="0" smtClean="0"/>
              <a:t>Microsoft Office, Google Docs and Salesforce</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1200" dirty="0" smtClean="0"/>
              <a:t>Rich collaboration features include team sites, discussion threads, project wikis</a:t>
            </a:r>
            <a:endParaRPr lang="en-US" sz="1200" dirty="0" smtClean="0"/>
          </a:p>
          <a:p>
            <a:pPr marL="171450" indent="-171450">
              <a:spcBef>
                <a:spcPts val="400"/>
              </a:spcBef>
              <a:buFont typeface="Arial" panose="020B0604020202020204" pitchFamily="34" charset="0"/>
              <a:buChar char="•"/>
              <a:defRPr/>
            </a:pPr>
            <a:r>
              <a:rPr lang="en-US" sz="1200" dirty="0" smtClean="0"/>
              <a:t>Desktop sync for offline access to content</a:t>
            </a:r>
          </a:p>
          <a:p>
            <a:pPr marL="285743" indent="-285743">
              <a:spcBef>
                <a:spcPts val="400"/>
              </a:spcBef>
              <a:buFont typeface="Arial"/>
              <a:buChar char="•"/>
              <a:defRPr/>
            </a:pPr>
            <a:r>
              <a:rPr lang="en-US" sz="1200" dirty="0" smtClean="0"/>
              <a:t>Mobile apps (offline access, search and task review)</a:t>
            </a:r>
          </a:p>
          <a:p>
            <a:pPr marL="285743" indent="-285743">
              <a:spcBef>
                <a:spcPts val="400"/>
              </a:spcBef>
              <a:buFont typeface="Arial" charset="0"/>
              <a:buChar char="•"/>
            </a:pPr>
            <a:r>
              <a:rPr lang="en-US" sz="1200" dirty="0" smtClean="0"/>
              <a:t>Securely work with partners via hybrid cloud sync</a:t>
            </a:r>
          </a:p>
          <a:p>
            <a:pPr marL="0" indent="0">
              <a:spcBef>
                <a:spcPts val="400"/>
              </a:spcBef>
              <a:buFont typeface="Arial" charset="0"/>
              <a:buNone/>
            </a:pPr>
            <a:endParaRPr lang="en-US" sz="1200" b="1" dirty="0" smtClean="0"/>
          </a:p>
          <a:p>
            <a:pPr marL="0" indent="0">
              <a:spcBef>
                <a:spcPts val="400"/>
              </a:spcBef>
              <a:buFont typeface="Arial" charset="0"/>
              <a:buNone/>
            </a:pPr>
            <a:r>
              <a:rPr lang="en-GB" b="1" dirty="0" smtClean="0">
                <a:solidFill>
                  <a:schemeClr val="bg1"/>
                </a:solidFill>
              </a:rPr>
              <a:t>Brings content and processes together seamlessly</a:t>
            </a:r>
            <a:endParaRPr lang="en-US" sz="1200" b="1" dirty="0" smtClean="0"/>
          </a:p>
          <a:p>
            <a:pPr marL="285743" indent="-285743">
              <a:spcBef>
                <a:spcPts val="400"/>
              </a:spcBef>
              <a:buFont typeface="Arial" charset="0"/>
              <a:buChar char="•"/>
              <a:defRPr/>
            </a:pPr>
            <a:r>
              <a:rPr lang="en-GB" sz="1200" dirty="0" smtClean="0"/>
              <a:t>Rules, actions &amp; scripting allow complex document processing without development overhead</a:t>
            </a:r>
          </a:p>
          <a:p>
            <a:pPr marL="285743" indent="-285743">
              <a:spcBef>
                <a:spcPts val="400"/>
              </a:spcBef>
              <a:buFont typeface="Arial" charset="0"/>
              <a:buChar char="•"/>
              <a:defRPr/>
            </a:pPr>
            <a:r>
              <a:rPr lang="en-GB" sz="1200" dirty="0" smtClean="0"/>
              <a:t>Easily defined content data &amp; relationship models</a:t>
            </a:r>
          </a:p>
          <a:p>
            <a:pPr marL="285743" indent="-285743">
              <a:spcBef>
                <a:spcPts val="400"/>
              </a:spcBef>
              <a:buFont typeface="Arial" charset="0"/>
              <a:buChar char="•"/>
              <a:defRPr/>
            </a:pPr>
            <a:r>
              <a:rPr lang="en-GB" sz="1200" dirty="0" smtClean="0"/>
              <a:t>Auto- extraction of metadata, including smart document capture with </a:t>
            </a:r>
            <a:r>
              <a:rPr lang="en-GB" sz="1200" dirty="0" err="1" smtClean="0"/>
              <a:t>Ephesoft</a:t>
            </a:r>
            <a:endParaRPr lang="en-US" sz="1200" dirty="0" smtClean="0"/>
          </a:p>
          <a:p>
            <a:pPr marL="285743" indent="-285743">
              <a:spcBef>
                <a:spcPts val="400"/>
              </a:spcBef>
              <a:buFont typeface="Arial" charset="0"/>
              <a:buChar char="•"/>
              <a:defRPr/>
            </a:pPr>
            <a:r>
              <a:rPr lang="en-US" sz="1200" dirty="0" smtClean="0"/>
              <a:t>Extend to full featured BPM with Alfresco Process Services</a:t>
            </a:r>
          </a:p>
          <a:p>
            <a:pPr marL="285743" indent="-285743">
              <a:spcBef>
                <a:spcPts val="400"/>
              </a:spcBef>
              <a:buFont typeface="Arial" charset="0"/>
              <a:buChar char="•"/>
              <a:defRPr/>
            </a:pPr>
            <a:r>
              <a:rPr lang="en-US" sz="1200" dirty="0" smtClean="0"/>
              <a:t>Integrated analytics and reporting</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b="1" dirty="0" smtClean="0">
                <a:solidFill>
                  <a:schemeClr val="tx1"/>
                </a:solidFill>
              </a:rPr>
              <a:t>Information Governance simplified</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1200" dirty="0" smtClean="0"/>
              <a:t>Full lifecycle capabilities including e-discovery, disposition and secure destruction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sz="1200" dirty="0" smtClean="0"/>
              <a:t>Centralized File Plan and Retention Policy manages records across legacy systems</a:t>
            </a:r>
          </a:p>
          <a:p>
            <a:pPr marL="285743" lvl="0" indent="-285743" fontAlgn="base">
              <a:spcBef>
                <a:spcPts val="400"/>
              </a:spcBef>
              <a:buFont typeface="Arial" charset="0"/>
              <a:buChar char="•"/>
            </a:pPr>
            <a:r>
              <a:rPr lang="en-GB" sz="1200" dirty="0" smtClean="0"/>
              <a:t>Full audit trail on all actions for compliance</a:t>
            </a:r>
          </a:p>
          <a:p>
            <a:pPr marL="285743" lvl="0" indent="-285743" fontAlgn="base">
              <a:spcBef>
                <a:spcPts val="400"/>
              </a:spcBef>
              <a:buFont typeface="Arial" charset="0"/>
              <a:buChar char="•"/>
            </a:pPr>
            <a:r>
              <a:rPr lang="en-GB" sz="1200" dirty="0" smtClean="0"/>
              <a:t>Security classification and marks provide an additional level of security beyond ACL’s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sz="1200"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b="1" dirty="0" smtClean="0">
                <a:solidFill>
                  <a:schemeClr val="bg1"/>
                </a:solidFill>
              </a:rPr>
              <a:t>Enterprise scale and security</a:t>
            </a:r>
          </a:p>
          <a:p>
            <a:pPr marL="285743" indent="-285743">
              <a:spcBef>
                <a:spcPts val="400"/>
              </a:spcBef>
              <a:buFont typeface="Arial" charset="0"/>
              <a:buChar char="•"/>
              <a:defRPr/>
            </a:pPr>
            <a:r>
              <a:rPr lang="en-GB" sz="1200" dirty="0" smtClean="0"/>
              <a:t>Scales to manage over one billion documents</a:t>
            </a:r>
          </a:p>
          <a:p>
            <a:pPr marL="285743" indent="-285743">
              <a:spcBef>
                <a:spcPts val="400"/>
              </a:spcBef>
              <a:buFont typeface="Arial" charset="0"/>
              <a:buChar char="•"/>
              <a:defRPr/>
            </a:pPr>
            <a:r>
              <a:rPr lang="en-GB" sz="1200" dirty="0" smtClean="0"/>
              <a:t>Modular search, transformation, media encoding can all be scaled independently.</a:t>
            </a:r>
          </a:p>
          <a:p>
            <a:pPr marL="285743" indent="-285743">
              <a:spcBef>
                <a:spcPts val="400"/>
              </a:spcBef>
              <a:buFont typeface="Arial" charset="0"/>
              <a:buChar char="•"/>
              <a:defRPr/>
            </a:pPr>
            <a:r>
              <a:rPr lang="en-GB" sz="1200" dirty="0" smtClean="0"/>
              <a:t>High availability architecture with simple clustering</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sz="1200"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11EE8DD-B69B-4D8B-A557-27F91A8DD519}" type="slidenum">
              <a:rPr lang="en-US" smtClean="0"/>
              <a:pPr>
                <a:defRPr/>
              </a:pPr>
              <a:t>16</a:t>
            </a:fld>
            <a:endParaRPr lang="en-US" dirty="0"/>
          </a:p>
        </p:txBody>
      </p:sp>
    </p:spTree>
    <p:extLst>
      <p:ext uri="{BB962C8B-B14F-4D97-AF65-F5344CB8AC3E}">
        <p14:creationId xmlns:p14="http://schemas.microsoft.com/office/powerpoint/2010/main" val="233998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400"/>
              </a:spcBef>
              <a:buFont typeface="Arial" charset="0"/>
              <a:buNone/>
            </a:pPr>
            <a:r>
              <a:rPr lang="en-US" sz="1200" b="1" dirty="0" smtClean="0"/>
              <a:t>Ease of Process Definition Development &amp; Deployment</a:t>
            </a:r>
          </a:p>
          <a:p>
            <a:pPr marL="285743" indent="-285743">
              <a:spcBef>
                <a:spcPts val="400"/>
              </a:spcBef>
              <a:buFont typeface="Arial" charset="0"/>
              <a:buChar char="•"/>
            </a:pPr>
            <a:r>
              <a:rPr lang="en-US" sz="1200" b="0" i="0" kern="1200" dirty="0" smtClean="0">
                <a:solidFill>
                  <a:schemeClr val="tx1"/>
                </a:solidFill>
                <a:effectLst/>
                <a:latin typeface="Times" charset="0"/>
                <a:ea typeface="+mn-ea"/>
                <a:cs typeface="+mn-cs"/>
              </a:rPr>
              <a:t>Provides a suite of user-friendly tools that make it easy to model, deploy and update critical business processes.</a:t>
            </a:r>
          </a:p>
          <a:p>
            <a:pPr marL="285743" marR="0" indent="-285743" algn="l" defTabSz="914400" rtl="0" eaLnBrk="0" fontAlgn="base" latinLnBrk="0" hangingPunct="0">
              <a:lnSpc>
                <a:spcPct val="100000"/>
              </a:lnSpc>
              <a:spcBef>
                <a:spcPts val="400"/>
              </a:spcBef>
              <a:spcAft>
                <a:spcPct val="0"/>
              </a:spcAft>
              <a:buClrTx/>
              <a:buSzTx/>
              <a:buFont typeface="Arial" charset="0"/>
              <a:buChar char="•"/>
              <a:tabLst/>
              <a:defRPr/>
            </a:pPr>
            <a:r>
              <a:rPr lang="en-US" sz="1200" b="0" i="0" kern="1200" dirty="0" smtClean="0">
                <a:solidFill>
                  <a:schemeClr val="tx1"/>
                </a:solidFill>
                <a:effectLst/>
                <a:latin typeface="Times" charset="0"/>
                <a:ea typeface="+mn-ea"/>
                <a:cs typeface="+mn-cs"/>
              </a:rPr>
              <a:t>Graphical tools like the Step Editor guides business users to quickly and easily create new process models. </a:t>
            </a:r>
          </a:p>
          <a:p>
            <a:pPr marL="285743" marR="0" indent="-285743" algn="l" defTabSz="914400" rtl="0" eaLnBrk="0" fontAlgn="base" latinLnBrk="0" hangingPunct="0">
              <a:lnSpc>
                <a:spcPct val="100000"/>
              </a:lnSpc>
              <a:spcBef>
                <a:spcPts val="400"/>
              </a:spcBef>
              <a:spcAft>
                <a:spcPct val="0"/>
              </a:spcAft>
              <a:buClrTx/>
              <a:buSzTx/>
              <a:buFont typeface="Arial" charset="0"/>
              <a:buChar char="•"/>
              <a:tabLst/>
              <a:defRPr/>
            </a:pPr>
            <a:r>
              <a:rPr lang="en-US" sz="1200" b="0" i="0" kern="1200" dirty="0" smtClean="0">
                <a:solidFill>
                  <a:schemeClr val="tx1"/>
                </a:solidFill>
                <a:effectLst/>
                <a:latin typeface="Times" charset="0"/>
                <a:ea typeface="+mn-ea"/>
                <a:cs typeface="+mn-cs"/>
              </a:rPr>
              <a:t>BPM analyst can use the powerful BPMN Editor for advanced and powerful process modeling</a:t>
            </a:r>
          </a:p>
          <a:p>
            <a:endParaRPr lang="en-GB" b="1" dirty="0" smtClean="0">
              <a:solidFill>
                <a:schemeClr val="bg1"/>
              </a:solidFill>
            </a:endParaRPr>
          </a:p>
          <a:p>
            <a:pPr fontAlgn="base"/>
            <a:r>
              <a:rPr lang="en-US" sz="1200" b="1" i="0" kern="1200" dirty="0" smtClean="0">
                <a:solidFill>
                  <a:schemeClr val="tx1"/>
                </a:solidFill>
                <a:effectLst/>
                <a:latin typeface="Times" charset="0"/>
                <a:ea typeface="+mn-ea"/>
                <a:cs typeface="+mn-cs"/>
              </a:rPr>
              <a:t>Powerful Task Management</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Users to access all information, tasks and documents to quickly and efficiently complete key business processes</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Collaboration with users working as a team to complete tasks. Users can allocate tasks and subtasks to individuals, allowing users to address non-routine tasks</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Group and individual tasks inboxes allow organizations to model processes to support a wide range of business scenarios</a:t>
            </a:r>
          </a:p>
          <a:p>
            <a:pPr marL="0" indent="0">
              <a:spcBef>
                <a:spcPts val="400"/>
              </a:spcBef>
              <a:buFont typeface="Arial" charset="0"/>
              <a:buNone/>
            </a:pPr>
            <a:endParaRPr lang="en-US" sz="1200" b="1" dirty="0" smtClean="0"/>
          </a:p>
          <a:p>
            <a:pPr marL="0" indent="0">
              <a:spcBef>
                <a:spcPts val="400"/>
              </a:spcBef>
              <a:buFont typeface="Arial" charset="0"/>
              <a:buNone/>
            </a:pPr>
            <a:r>
              <a:rPr lang="en-US" b="1" dirty="0" smtClean="0">
                <a:solidFill>
                  <a:schemeClr val="bg1"/>
                </a:solidFill>
              </a:rPr>
              <a:t>Open, Easy to Integrate &amp; Extend</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Support for industry standards (such as BMPN 2.0, and DMN) allow process architects to easy migrate existing process to the Alfresco platform</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Java-based process engine and support for open API's makes integrating and extending effortless</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A modern, REST-based, architecture makes Alfresco Process Services the platform of choice to orchestrate processes across multiple business applications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b="1" dirty="0" smtClean="0">
              <a:solidFill>
                <a:schemeClr val="tx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b="1" dirty="0" smtClean="0">
                <a:solidFill>
                  <a:schemeClr val="tx1"/>
                </a:solidFill>
              </a:rPr>
              <a:t>Addressing Process Compliance</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Tight integration with Alfresco Content Services allows processes to drive compliance and records activity. </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Automated document creation and declaration, with the ability to save process history, enables organizations to automate many of the time consuming activities associated with meeting strict compliance needs</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Extensive integration with other line of business applications and content sharing systems (i.e. Box and Google Drive) enables Alfresco Process Services to capture casual content and put it under compliance control</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sz="1200"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b="1" dirty="0" smtClean="0">
                <a:solidFill>
                  <a:schemeClr val="bg1"/>
                </a:solidFill>
              </a:rPr>
              <a:t>Enterprise Scale &amp; Robustness</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Powerful process analytics provides tools to review, </a:t>
            </a:r>
            <a:r>
              <a:rPr lang="en-US" sz="1200" b="0" i="0" kern="1200" dirty="0" err="1" smtClean="0">
                <a:solidFill>
                  <a:schemeClr val="tx1"/>
                </a:solidFill>
                <a:effectLst/>
                <a:latin typeface="Times" charset="0"/>
                <a:ea typeface="+mn-ea"/>
                <a:cs typeface="+mn-cs"/>
              </a:rPr>
              <a:t>analyse</a:t>
            </a:r>
            <a:r>
              <a:rPr lang="en-US" sz="1200" b="0" i="0" kern="1200" dirty="0" smtClean="0">
                <a:solidFill>
                  <a:schemeClr val="tx1"/>
                </a:solidFill>
                <a:effectLst/>
                <a:latin typeface="Times" charset="0"/>
                <a:ea typeface="+mn-ea"/>
                <a:cs typeface="+mn-cs"/>
              </a:rPr>
              <a:t> and optimize processes to ensure that they are complete as efficiently as possible</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Advanced architectural design allows Alfresco Process Services to grow and scale to meet your company’s needs</a:t>
            </a:r>
          </a:p>
          <a:p>
            <a:pPr marL="171450" indent="-171450" fontAlgn="base">
              <a:buFont typeface="Arial" panose="020B0604020202020204" pitchFamily="34" charset="0"/>
              <a:buChar char="•"/>
            </a:pPr>
            <a:r>
              <a:rPr lang="en-US" sz="1200" b="0" i="0" kern="1200" dirty="0" smtClean="0">
                <a:solidFill>
                  <a:schemeClr val="tx1"/>
                </a:solidFill>
                <a:effectLst/>
                <a:latin typeface="Times" charset="0"/>
                <a:ea typeface="+mn-ea"/>
                <a:cs typeface="+mn-cs"/>
              </a:rPr>
              <a:t>Advanced support for clustering of process engines provides a robust platform to ensure no system outage or application down time</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sz="1200" b="1"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11EE8DD-B69B-4D8B-A557-27F91A8DD519}" type="slidenum">
              <a:rPr lang="en-US" smtClean="0"/>
              <a:pPr>
                <a:defRPr/>
              </a:pPr>
              <a:t>43</a:t>
            </a:fld>
            <a:endParaRPr lang="en-US" dirty="0"/>
          </a:p>
        </p:txBody>
      </p:sp>
    </p:spTree>
    <p:extLst>
      <p:ext uri="{BB962C8B-B14F-4D97-AF65-F5344CB8AC3E}">
        <p14:creationId xmlns:p14="http://schemas.microsoft.com/office/powerpoint/2010/main" val="3017821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dirty="0" smtClean="0">
              <a:latin typeface="Arial" charset="0"/>
              <a:ea typeface="ＭＳ Ｐゴシック" charset="-128"/>
            </a:endParaRPr>
          </a:p>
        </p:txBody>
      </p:sp>
      <p:sp>
        <p:nvSpPr>
          <p:cNvPr id="55300" name="Slide Number Placeholder 3"/>
          <p:cNvSpPr>
            <a:spLocks noGrp="1"/>
          </p:cNvSpPr>
          <p:nvPr>
            <p:ph type="sldNum" sz="quarter" idx="5"/>
          </p:nvPr>
        </p:nvSpPr>
        <p:spPr>
          <a:noFill/>
        </p:spPr>
        <p:txBody>
          <a:bodyPr/>
          <a:lstStyle/>
          <a:p>
            <a:fld id="{07CD4966-7926-4A6D-B54E-EF0EE2B1827C}" type="slidenum">
              <a:rPr lang="en-US"/>
              <a:pPr/>
              <a:t>52</a:t>
            </a:fld>
            <a:endParaRPr lang="en-US" dirty="0"/>
          </a:p>
        </p:txBody>
      </p:sp>
    </p:spTree>
    <p:extLst>
      <p:ext uri="{BB962C8B-B14F-4D97-AF65-F5344CB8AC3E}">
        <p14:creationId xmlns:p14="http://schemas.microsoft.com/office/powerpoint/2010/main" val="2550991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F8477B1-7870-42BC-8FBE-41ECF8983AC4}" type="slidenum">
              <a:rPr lang="en-US" smtClean="0"/>
              <a:pPr>
                <a:defRPr/>
              </a:pPr>
              <a:t>2</a:t>
            </a:fld>
            <a:endParaRPr lang="en-US" dirty="0"/>
          </a:p>
        </p:txBody>
      </p:sp>
    </p:spTree>
    <p:extLst>
      <p:ext uri="{BB962C8B-B14F-4D97-AF65-F5344CB8AC3E}">
        <p14:creationId xmlns:p14="http://schemas.microsoft.com/office/powerpoint/2010/main" val="2070988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43000" y="685800"/>
            <a:ext cx="4572000" cy="3429000"/>
          </a:xfrm>
          <a:prstGeom prst="rect">
            <a:avLst/>
          </a:prstGeom>
          <a:ln/>
        </p:spPr>
      </p:sp>
      <p:sp>
        <p:nvSpPr>
          <p:cNvPr id="32771" name="Notes Placeholder 2"/>
          <p:cNvSpPr>
            <a:spLocks noGrp="1"/>
          </p:cNvSpPr>
          <p:nvPr>
            <p:ph type="body" idx="1"/>
          </p:nvPr>
        </p:nvSpPr>
        <p:spPr>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charset="0"/>
              <a:ea typeface="ＭＳ Ｐゴシック" charset="-128"/>
            </a:endParaRPr>
          </a:p>
        </p:txBody>
      </p:sp>
      <p:sp>
        <p:nvSpPr>
          <p:cNvPr id="3277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0BF97E7-80AF-4EFD-97B2-5896A0AF4757}" type="slidenum">
              <a:rPr lang="en-US" sz="1200" b="0">
                <a:solidFill>
                  <a:prstClr val="black"/>
                </a:solidFill>
              </a:rPr>
              <a:pPr/>
              <a:t>3</a:t>
            </a:fld>
            <a:endParaRPr lang="en-US" sz="1200" b="0" dirty="0">
              <a:solidFill>
                <a:prstClr val="black"/>
              </a:solidFill>
            </a:endParaRPr>
          </a:p>
        </p:txBody>
      </p:sp>
    </p:spTree>
    <p:extLst>
      <p:ext uri="{BB962C8B-B14F-4D97-AF65-F5344CB8AC3E}">
        <p14:creationId xmlns:p14="http://schemas.microsoft.com/office/powerpoint/2010/main" val="4125003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43000" y="685800"/>
            <a:ext cx="4572000" cy="3429000"/>
          </a:xfrm>
          <a:prstGeom prst="rect">
            <a:avLst/>
          </a:prstGeom>
          <a:ln/>
        </p:spPr>
      </p:sp>
      <p:sp>
        <p:nvSpPr>
          <p:cNvPr id="32771" name="Notes Placeholder 2"/>
          <p:cNvSpPr>
            <a:spLocks noGrp="1"/>
          </p:cNvSpPr>
          <p:nvPr>
            <p:ph type="body" idx="1"/>
          </p:nvPr>
        </p:nvSpPr>
        <p:spPr>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latin typeface="Arial" charset="0"/>
              <a:ea typeface="ＭＳ Ｐゴシック" charset="-128"/>
            </a:endParaRPr>
          </a:p>
        </p:txBody>
      </p:sp>
      <p:sp>
        <p:nvSpPr>
          <p:cNvPr id="3277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0BF97E7-80AF-4EFD-97B2-5896A0AF4757}" type="slidenum">
              <a:rPr lang="en-US" sz="1200" b="0">
                <a:solidFill>
                  <a:prstClr val="black"/>
                </a:solidFill>
              </a:rPr>
              <a:pPr/>
              <a:t>5</a:t>
            </a:fld>
            <a:endParaRPr lang="en-US" sz="1200" b="0" dirty="0">
              <a:solidFill>
                <a:prstClr val="black"/>
              </a:solidFill>
            </a:endParaRPr>
          </a:p>
        </p:txBody>
      </p:sp>
    </p:spTree>
    <p:extLst>
      <p:ext uri="{BB962C8B-B14F-4D97-AF65-F5344CB8AC3E}">
        <p14:creationId xmlns:p14="http://schemas.microsoft.com/office/powerpoint/2010/main" val="9017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43000" y="685800"/>
            <a:ext cx="4572000" cy="3429000"/>
          </a:xfrm>
          <a:prstGeom prst="rect">
            <a:avLst/>
          </a:prstGeom>
          <a:ln/>
        </p:spPr>
      </p:sp>
      <p:sp>
        <p:nvSpPr>
          <p:cNvPr id="32771" name="Notes Placeholder 2"/>
          <p:cNvSpPr>
            <a:spLocks noGrp="1"/>
          </p:cNvSpPr>
          <p:nvPr>
            <p:ph type="body" idx="1"/>
          </p:nvPr>
        </p:nvSpPr>
        <p:spPr>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Calibri"/>
                <a:cs typeface="Calibri"/>
              </a:rPr>
              <a:t>Improve Productivity and Efficiency</a:t>
            </a:r>
            <a:r>
              <a:rPr lang="en-US" sz="1200" dirty="0" smtClean="0">
                <a:latin typeface="Arial" charset="0"/>
                <a:ea typeface="ＭＳ Ｐゴシック" charset="-128"/>
                <a:cs typeface="+mn-cs"/>
              </a:rPr>
              <a:t>:</a:t>
            </a:r>
            <a:r>
              <a:rPr lang="en-US" sz="1200" baseline="0" dirty="0" smtClean="0">
                <a:latin typeface="Arial" charset="0"/>
                <a:ea typeface="ＭＳ Ｐゴシック" charset="-128"/>
                <a:cs typeface="+mn-cs"/>
              </a:rPr>
              <a:t> </a:t>
            </a:r>
            <a:r>
              <a:rPr lang="en-US" sz="1200" b="0" i="0" kern="1200" dirty="0" smtClean="0">
                <a:solidFill>
                  <a:schemeClr val="tx1"/>
                </a:solidFill>
                <a:effectLst/>
                <a:latin typeface="Times" charset="0"/>
                <a:ea typeface="+mn-ea"/>
                <a:cs typeface="+mn-cs"/>
              </a:rPr>
              <a:t>An </a:t>
            </a:r>
            <a:r>
              <a:rPr lang="en-US" sz="1200" b="0" i="0" kern="1200" dirty="0" err="1" smtClean="0">
                <a:solidFill>
                  <a:schemeClr val="tx1"/>
                </a:solidFill>
                <a:effectLst/>
                <a:latin typeface="Times" charset="0"/>
                <a:ea typeface="+mn-ea"/>
                <a:cs typeface="+mn-cs"/>
              </a:rPr>
              <a:t>organisation’s</a:t>
            </a:r>
            <a:r>
              <a:rPr lang="en-US" sz="1200" b="0" i="0" kern="1200" dirty="0" smtClean="0">
                <a:solidFill>
                  <a:schemeClr val="tx1"/>
                </a:solidFill>
                <a:effectLst/>
                <a:latin typeface="Times" charset="0"/>
                <a:ea typeface="+mn-ea"/>
                <a:cs typeface="+mn-cs"/>
              </a:rPr>
              <a:t> documents can be strewn all over the place, in filing cabinets, on someone’s desktop or laptop, in email or on a central server. As a result, employees can waste enormous amounts of time searching for misfiled documents and lost data. Knowing where to find a document in its most current version can save an </a:t>
            </a:r>
            <a:r>
              <a:rPr lang="en-US" sz="1200" b="0" i="0" kern="1200" dirty="0" err="1" smtClean="0">
                <a:solidFill>
                  <a:schemeClr val="tx1"/>
                </a:solidFill>
                <a:effectLst/>
                <a:latin typeface="Times" charset="0"/>
                <a:ea typeface="+mn-ea"/>
                <a:cs typeface="+mn-cs"/>
              </a:rPr>
              <a:t>organisation</a:t>
            </a:r>
            <a:r>
              <a:rPr lang="en-US" sz="1200" b="0" i="0" kern="1200" dirty="0" smtClean="0">
                <a:solidFill>
                  <a:schemeClr val="tx1"/>
                </a:solidFill>
                <a:effectLst/>
                <a:latin typeface="Times" charset="0"/>
                <a:ea typeface="+mn-ea"/>
                <a:cs typeface="+mn-cs"/>
              </a:rPr>
              <a:t> precious time and money.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Calibri"/>
                <a:cs typeface="Calibri"/>
              </a:rPr>
              <a:t>Reduce Operational Costs: </a:t>
            </a:r>
            <a:r>
              <a:rPr lang="en-US" sz="1200" b="0" i="0" kern="1200" dirty="0" smtClean="0">
                <a:solidFill>
                  <a:schemeClr val="tx1"/>
                </a:solidFill>
                <a:effectLst/>
                <a:latin typeface="Times" charset="0"/>
                <a:ea typeface="+mn-ea"/>
                <a:cs typeface="+mn-cs"/>
              </a:rPr>
              <a:t>The costs associated with creating, storing, searching for, retrieving, printing and copying files are growing at a phenomenal rate. Beyond the sizable labor costs related to handling and maintaining paper documents, hard copy storage also incurs ongoing material expenses. Printing and copying do not disappear entirely in a paperless environment, but when paper no longer constitutes the primary medium for information storage and distribution, an </a:t>
            </a:r>
            <a:r>
              <a:rPr lang="en-US" sz="1200" b="0" i="0" kern="1200" dirty="0" err="1" smtClean="0">
                <a:solidFill>
                  <a:schemeClr val="tx1"/>
                </a:solidFill>
                <a:effectLst/>
                <a:latin typeface="Times" charset="0"/>
                <a:ea typeface="+mn-ea"/>
                <a:cs typeface="+mn-cs"/>
              </a:rPr>
              <a:t>organisation</a:t>
            </a:r>
            <a:r>
              <a:rPr lang="en-US" sz="1200" b="0" i="0" kern="1200" dirty="0" smtClean="0">
                <a:solidFill>
                  <a:schemeClr val="tx1"/>
                </a:solidFill>
                <a:effectLst/>
                <a:latin typeface="Times" charset="0"/>
                <a:ea typeface="+mn-ea"/>
                <a:cs typeface="+mn-cs"/>
              </a:rPr>
              <a:t> prints and copies significantly less.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Calibri"/>
                <a:cs typeface="Calibri"/>
              </a:rPr>
              <a:t>Improve security:</a:t>
            </a:r>
            <a:r>
              <a:rPr lang="en-US" sz="1200" baseline="0" dirty="0" smtClean="0">
                <a:latin typeface="Calibri"/>
                <a:cs typeface="Calibri"/>
              </a:rPr>
              <a:t> </a:t>
            </a:r>
            <a:r>
              <a:rPr lang="en-US" sz="1200" b="0" i="0" kern="1200" dirty="0" smtClean="0">
                <a:solidFill>
                  <a:schemeClr val="tx1"/>
                </a:solidFill>
                <a:effectLst/>
                <a:latin typeface="Times" charset="0"/>
                <a:ea typeface="+mn-ea"/>
                <a:cs typeface="+mn-cs"/>
              </a:rPr>
              <a:t>By limiting access to certain documents, you can improve regulatory compliance and security.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Calibri"/>
                <a:cs typeface="Calibri"/>
              </a:rPr>
              <a:t>Easily find and search documents:</a:t>
            </a:r>
            <a:r>
              <a:rPr lang="en-US" sz="1200" baseline="0" dirty="0" smtClean="0">
                <a:latin typeface="Calibri"/>
                <a:cs typeface="Calibri"/>
              </a:rPr>
              <a:t> </a:t>
            </a:r>
            <a:r>
              <a:rPr lang="en-US" sz="1200" b="0" i="0" kern="1200" dirty="0" smtClean="0">
                <a:solidFill>
                  <a:schemeClr val="tx1"/>
                </a:solidFill>
                <a:effectLst/>
                <a:latin typeface="Times" charset="0"/>
                <a:ea typeface="+mn-ea"/>
                <a:cs typeface="+mn-cs"/>
              </a:rPr>
              <a:t>The system can index captured documents and assign a unique ID to every document - for easy storage.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Calibri"/>
                <a:cs typeface="Calibri"/>
              </a:rPr>
              <a:t>Dealing with different versions of documents:</a:t>
            </a:r>
            <a:r>
              <a:rPr lang="en-US" sz="1200" baseline="0" dirty="0" smtClean="0">
                <a:latin typeface="Calibri"/>
                <a:cs typeface="Calibri"/>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Calibri"/>
                <a:cs typeface="Calibri"/>
              </a:rPr>
              <a:t>Regulatory compliance requirements: Meet regulatory</a:t>
            </a:r>
            <a:r>
              <a:rPr lang="en-US" sz="1200" baseline="0" dirty="0" smtClean="0">
                <a:latin typeface="Calibri"/>
                <a:cs typeface="Calibri"/>
              </a:rPr>
              <a:t> compliance requirements for manage, audit and archive.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Calibri"/>
                <a:cs typeface="Calibri"/>
              </a:rPr>
              <a:t>Speed up business process:</a:t>
            </a:r>
            <a:r>
              <a:rPr lang="en-US" sz="1200" baseline="0" dirty="0" smtClean="0">
                <a:latin typeface="Calibri"/>
                <a:cs typeface="Calibri"/>
              </a:rPr>
              <a:t> Speed up the movement of documents between different users and flexible as per organization process.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baseline="0" dirty="0" smtClean="0">
                <a:solidFill>
                  <a:schemeClr val="tx1"/>
                </a:solidFill>
                <a:effectLst/>
                <a:latin typeface="Calibri"/>
                <a:ea typeface="+mn-ea"/>
                <a:cs typeface="+mn-cs"/>
              </a:rPr>
              <a:t>Managing paper documents: Manage paper documents such as receipts, invoices, </a:t>
            </a:r>
            <a:r>
              <a:rPr lang="en-US" sz="1200" b="0" i="0" kern="1200" baseline="0" dirty="0" err="1" smtClean="0">
                <a:solidFill>
                  <a:schemeClr val="tx1"/>
                </a:solidFill>
                <a:effectLst/>
                <a:latin typeface="Calibri"/>
                <a:ea typeface="+mn-ea"/>
                <a:cs typeface="+mn-cs"/>
              </a:rPr>
              <a:t>workorders</a:t>
            </a:r>
            <a:r>
              <a:rPr lang="en-US" sz="1200" b="0" i="0" kern="1200" baseline="0" dirty="0" smtClean="0">
                <a:solidFill>
                  <a:schemeClr val="tx1"/>
                </a:solidFill>
                <a:effectLst/>
                <a:latin typeface="Calibri"/>
                <a:ea typeface="+mn-ea"/>
                <a:cs typeface="+mn-cs"/>
              </a:rPr>
              <a:t>, </a:t>
            </a:r>
            <a:r>
              <a:rPr lang="en-US" sz="1200" b="0" i="0" kern="1200" baseline="0" dirty="0" err="1" smtClean="0">
                <a:solidFill>
                  <a:schemeClr val="tx1"/>
                </a:solidFill>
                <a:effectLst/>
                <a:latin typeface="Calibri"/>
                <a:ea typeface="+mn-ea"/>
                <a:cs typeface="+mn-cs"/>
              </a:rPr>
              <a:t>etc</a:t>
            </a:r>
            <a:r>
              <a:rPr lang="en-US" sz="1200" b="0" i="0" kern="1200" baseline="0" dirty="0" smtClean="0">
                <a:solidFill>
                  <a:schemeClr val="tx1"/>
                </a:solidFill>
                <a:effectLst/>
                <a:latin typeface="Calibri"/>
                <a:ea typeface="+mn-ea"/>
                <a:cs typeface="+mn-cs"/>
              </a:rPr>
              <a:t> and extract information from it.</a:t>
            </a:r>
            <a:endParaRPr lang="en-US" sz="1200" b="0" i="0" kern="1200" dirty="0" smtClean="0">
              <a:solidFill>
                <a:schemeClr val="tx1"/>
              </a:solidFill>
              <a:effectLst/>
              <a:latin typeface="Times"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Times"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latin typeface="Calibri"/>
              <a:cs typeface="Calibri"/>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latin typeface="Calibri"/>
              <a:cs typeface="Calibri"/>
            </a:endParaRPr>
          </a:p>
        </p:txBody>
      </p:sp>
      <p:sp>
        <p:nvSpPr>
          <p:cNvPr id="3277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0BF97E7-80AF-4EFD-97B2-5896A0AF4757}" type="slidenum">
              <a:rPr lang="en-US" sz="1200" b="0">
                <a:solidFill>
                  <a:prstClr val="black"/>
                </a:solidFill>
              </a:rPr>
              <a:pPr/>
              <a:t>6</a:t>
            </a:fld>
            <a:endParaRPr lang="en-US" sz="1200" b="0" dirty="0">
              <a:solidFill>
                <a:prstClr val="black"/>
              </a:solidFill>
            </a:endParaRPr>
          </a:p>
        </p:txBody>
      </p:sp>
    </p:spTree>
    <p:extLst>
      <p:ext uri="{BB962C8B-B14F-4D97-AF65-F5344CB8AC3E}">
        <p14:creationId xmlns:p14="http://schemas.microsoft.com/office/powerpoint/2010/main" val="3984586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43000" y="685800"/>
            <a:ext cx="4572000" cy="3429000"/>
          </a:xfrm>
          <a:prstGeom prst="rect">
            <a:avLst/>
          </a:prstGeom>
          <a:ln/>
        </p:spPr>
      </p:sp>
      <p:sp>
        <p:nvSpPr>
          <p:cNvPr id="32771" name="Notes Placeholder 2"/>
          <p:cNvSpPr>
            <a:spLocks noGrp="1"/>
          </p:cNvSpPr>
          <p:nvPr>
            <p:ph type="body" idx="1"/>
          </p:nvPr>
        </p:nvSpPr>
        <p:spPr>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b="1" dirty="0" smtClean="0">
                <a:latin typeface="Calibri"/>
                <a:cs typeface="Calibri"/>
              </a:rPr>
              <a:t>Capture</a:t>
            </a:r>
          </a:p>
          <a:p>
            <a:endParaRPr lang="en-US" sz="1200" b="1" dirty="0" smtClean="0">
              <a:latin typeface="Calibri"/>
              <a:cs typeface="Calibri"/>
            </a:endParaRPr>
          </a:p>
          <a:p>
            <a:r>
              <a:rPr lang="en-US" sz="1200" dirty="0" smtClean="0">
                <a:latin typeface="Calibri"/>
                <a:cs typeface="Calibri"/>
              </a:rPr>
              <a:t>Capture is converting paper format documents to electronic format or collecting electronic files and information into a consistent structure for management.</a:t>
            </a:r>
            <a:endParaRPr lang="en-US" sz="1200" dirty="0" smtClean="0"/>
          </a:p>
          <a:p>
            <a:endParaRPr lang="en-US" sz="1200" dirty="0" smtClean="0"/>
          </a:p>
          <a:p>
            <a:r>
              <a:rPr lang="en-US" sz="1200" dirty="0" err="1" smtClean="0">
                <a:latin typeface="Calibri"/>
                <a:cs typeface="Calibri"/>
              </a:rPr>
              <a:t>Caputure</a:t>
            </a:r>
            <a:r>
              <a:rPr lang="en-US" sz="1200" dirty="0" smtClean="0">
                <a:latin typeface="Calibri"/>
                <a:cs typeface="Calibri"/>
              </a:rPr>
              <a:t> automation involves</a:t>
            </a:r>
          </a:p>
          <a:p>
            <a:endParaRPr lang="en-US" sz="1200" dirty="0" smtClean="0">
              <a:latin typeface="Calibri"/>
              <a:cs typeface="Calibri"/>
            </a:endParaRPr>
          </a:p>
          <a:p>
            <a:pPr marL="285750" indent="-285750">
              <a:buFont typeface="Arial"/>
              <a:buChar char="•"/>
            </a:pPr>
            <a:r>
              <a:rPr lang="en-US" sz="1200" dirty="0" smtClean="0">
                <a:latin typeface="Calibri"/>
                <a:cs typeface="Calibri"/>
              </a:rPr>
              <a:t>Scanning and Recognition</a:t>
            </a:r>
          </a:p>
          <a:p>
            <a:pPr marL="285750" indent="-285750">
              <a:buFont typeface="Arial"/>
              <a:buChar char="•"/>
            </a:pPr>
            <a:r>
              <a:rPr lang="en-US" sz="1200" dirty="0" smtClean="0">
                <a:latin typeface="Calibri"/>
                <a:cs typeface="Calibri"/>
              </a:rPr>
              <a:t>Document Imaging</a:t>
            </a:r>
          </a:p>
          <a:p>
            <a:pPr marL="285750" indent="-285750">
              <a:buFont typeface="Arial"/>
              <a:buChar char="•"/>
            </a:pPr>
            <a:r>
              <a:rPr lang="en-US" sz="1200" dirty="0" smtClean="0">
                <a:latin typeface="Calibri"/>
                <a:cs typeface="Calibri"/>
              </a:rPr>
              <a:t>Forms Processing</a:t>
            </a:r>
          </a:p>
          <a:p>
            <a:pPr marL="285750" indent="-285750">
              <a:buFont typeface="Arial"/>
              <a:buChar char="•"/>
            </a:pPr>
            <a:r>
              <a:rPr lang="en-US" sz="1200" dirty="0" smtClean="0">
                <a:latin typeface="Calibri"/>
                <a:cs typeface="Calibri"/>
              </a:rPr>
              <a:t>Indexing</a:t>
            </a:r>
          </a:p>
          <a:p>
            <a:endParaRPr lang="en-US" dirty="0" smtClean="0">
              <a:latin typeface="Arial" charset="0"/>
              <a:ea typeface="ＭＳ Ｐゴシック" charset="-128"/>
            </a:endParaRPr>
          </a:p>
          <a:p>
            <a:r>
              <a:rPr lang="en-US" sz="1200" b="1" dirty="0" smtClean="0">
                <a:latin typeface="Calibri"/>
                <a:cs typeface="Calibri"/>
              </a:rPr>
              <a:t>Manage</a:t>
            </a:r>
          </a:p>
          <a:p>
            <a:endParaRPr lang="en-US" sz="1200" b="1" dirty="0" smtClean="0">
              <a:latin typeface="Calibri"/>
              <a:cs typeface="Calibri"/>
            </a:endParaRPr>
          </a:p>
          <a:p>
            <a:r>
              <a:rPr lang="en-US" sz="1200" dirty="0" smtClean="0">
                <a:latin typeface="Calibri"/>
                <a:ea typeface="ＭＳ 明朝"/>
                <a:cs typeface="Calibri"/>
              </a:rPr>
              <a:t>Manage category is broadly divided into five application areas.</a:t>
            </a:r>
          </a:p>
          <a:p>
            <a:endParaRPr lang="en-US" sz="1200" dirty="0" smtClean="0">
              <a:latin typeface="Calibri"/>
              <a:ea typeface="ＭＳ 明朝"/>
              <a:cs typeface="Calibri"/>
            </a:endParaRPr>
          </a:p>
          <a:p>
            <a:pPr marL="285750" indent="-285750">
              <a:spcAft>
                <a:spcPts val="0"/>
              </a:spcAft>
              <a:buFont typeface="Arial"/>
              <a:buChar char="•"/>
            </a:pPr>
            <a:r>
              <a:rPr lang="en-US" sz="1200" dirty="0" smtClean="0">
                <a:latin typeface="Calibri"/>
                <a:cs typeface="Calibri"/>
              </a:rPr>
              <a:t>Document management (DM)</a:t>
            </a:r>
          </a:p>
          <a:p>
            <a:pPr marL="285750" indent="-285750">
              <a:spcAft>
                <a:spcPts val="0"/>
              </a:spcAft>
              <a:buFont typeface="Arial"/>
              <a:buChar char="•"/>
            </a:pPr>
            <a:r>
              <a:rPr lang="en-US" sz="1200" dirty="0" smtClean="0">
                <a:latin typeface="Calibri"/>
                <a:cs typeface="Calibri"/>
              </a:rPr>
              <a:t>Collaboration </a:t>
            </a:r>
          </a:p>
          <a:p>
            <a:pPr marL="285750" indent="-285750">
              <a:spcAft>
                <a:spcPts val="0"/>
              </a:spcAft>
              <a:buFont typeface="Arial"/>
              <a:buChar char="•"/>
            </a:pPr>
            <a:r>
              <a:rPr lang="en-US" sz="1200" dirty="0" smtClean="0">
                <a:latin typeface="Calibri"/>
                <a:cs typeface="Calibri"/>
              </a:rPr>
              <a:t>Web content management (including Web portals)</a:t>
            </a:r>
          </a:p>
          <a:p>
            <a:pPr marL="285750" indent="-285750">
              <a:spcAft>
                <a:spcPts val="0"/>
              </a:spcAft>
              <a:buFont typeface="Arial"/>
              <a:buChar char="•"/>
            </a:pPr>
            <a:r>
              <a:rPr lang="en-US" sz="1200" dirty="0" smtClean="0">
                <a:latin typeface="Calibri"/>
                <a:cs typeface="Calibri"/>
              </a:rPr>
              <a:t>Records management</a:t>
            </a:r>
          </a:p>
          <a:p>
            <a:pPr marL="285750" indent="-285750">
              <a:spcAft>
                <a:spcPts val="0"/>
              </a:spcAft>
              <a:buFont typeface="Arial"/>
              <a:buChar char="•"/>
            </a:pPr>
            <a:r>
              <a:rPr lang="en-US" sz="1200" dirty="0" smtClean="0">
                <a:latin typeface="Calibri"/>
                <a:cs typeface="Calibri"/>
              </a:rPr>
              <a:t>Business process management (BPM)</a:t>
            </a:r>
          </a:p>
          <a:p>
            <a:endParaRPr lang="en-US" dirty="0" smtClean="0">
              <a:latin typeface="Arial" charset="0"/>
              <a:ea typeface="ＭＳ Ｐゴシック" charset="-128"/>
            </a:endParaRPr>
          </a:p>
          <a:p>
            <a:r>
              <a:rPr lang="en-US" sz="1200" b="1" dirty="0" smtClean="0">
                <a:latin typeface="Calibri"/>
                <a:cs typeface="Calibri"/>
              </a:rPr>
              <a:t>Store</a:t>
            </a:r>
          </a:p>
          <a:p>
            <a:endParaRPr lang="en-US" sz="1200" b="1" dirty="0" smtClean="0">
              <a:latin typeface="Calibri"/>
              <a:cs typeface="Calibri"/>
            </a:endParaRPr>
          </a:p>
          <a:p>
            <a:r>
              <a:rPr lang="en-US" sz="1200" dirty="0" smtClean="0">
                <a:latin typeface="Calibri" panose="020F0502020204030204" pitchFamily="34" charset="0"/>
              </a:rPr>
              <a:t>Content will be stored in any of the storage media for rapidly accessing it.</a:t>
            </a:r>
          </a:p>
          <a:p>
            <a:endParaRPr lang="en-US" sz="1200" dirty="0" smtClean="0">
              <a:latin typeface="Calibri" panose="020F0502020204030204" pitchFamily="34" charset="0"/>
            </a:endParaRPr>
          </a:p>
          <a:p>
            <a:r>
              <a:rPr lang="en-US" sz="1200" dirty="0" smtClean="0">
                <a:latin typeface="Calibri" panose="020F0502020204030204" pitchFamily="34" charset="0"/>
              </a:rPr>
              <a:t>Store components are divided into three categories:</a:t>
            </a:r>
          </a:p>
          <a:p>
            <a:endParaRPr lang="en-US" sz="1200" dirty="0" smtClean="0">
              <a:latin typeface="Calibri" panose="020F0502020204030204" pitchFamily="34" charset="0"/>
            </a:endParaRPr>
          </a:p>
          <a:p>
            <a:pPr marL="285750" indent="-285750">
              <a:buFont typeface="Arial"/>
              <a:buChar char="•"/>
            </a:pPr>
            <a:r>
              <a:rPr lang="en-US" sz="1200" dirty="0" smtClean="0">
                <a:latin typeface="Calibri" panose="020F0502020204030204" pitchFamily="34" charset="0"/>
              </a:rPr>
              <a:t>Repository – storage locations  (File systems, CMS, Databases, </a:t>
            </a:r>
            <a:r>
              <a:rPr lang="en-US" sz="1200" dirty="0" err="1" smtClean="0">
                <a:latin typeface="Calibri" panose="020F0502020204030204" pitchFamily="34" charset="0"/>
              </a:rPr>
              <a:t>etc</a:t>
            </a:r>
            <a:r>
              <a:rPr lang="en-US" sz="1200" dirty="0" smtClean="0">
                <a:latin typeface="Calibri" panose="020F0502020204030204" pitchFamily="34" charset="0"/>
              </a:rPr>
              <a:t>)</a:t>
            </a:r>
          </a:p>
          <a:p>
            <a:pPr marL="285750" indent="-285750">
              <a:buFont typeface="Arial"/>
              <a:buChar char="•"/>
            </a:pPr>
            <a:r>
              <a:rPr lang="en-US" sz="1200" dirty="0" smtClean="0">
                <a:latin typeface="Calibri" panose="020F0502020204030204" pitchFamily="34" charset="0"/>
              </a:rPr>
              <a:t>Library services – access information from repository (</a:t>
            </a:r>
            <a:r>
              <a:rPr lang="en-US" sz="1200" dirty="0" err="1" smtClean="0">
                <a:latin typeface="Calibri" panose="020F0502020204030204" pitchFamily="34" charset="0"/>
              </a:rPr>
              <a:t>checkin</a:t>
            </a:r>
            <a:r>
              <a:rPr lang="en-US" sz="1200" dirty="0" smtClean="0">
                <a:latin typeface="Calibri" panose="020F0502020204030204" pitchFamily="34" charset="0"/>
              </a:rPr>
              <a:t>, checkout, version, </a:t>
            </a:r>
            <a:r>
              <a:rPr lang="en-US" sz="1200" dirty="0" err="1" smtClean="0">
                <a:latin typeface="Calibri" panose="020F0502020204030204" pitchFamily="34" charset="0"/>
              </a:rPr>
              <a:t>etc</a:t>
            </a:r>
            <a:r>
              <a:rPr lang="en-US" sz="1200" dirty="0" smtClean="0">
                <a:latin typeface="Calibri" panose="020F0502020204030204" pitchFamily="34" charset="0"/>
              </a:rPr>
              <a:t>)</a:t>
            </a:r>
          </a:p>
          <a:p>
            <a:pPr marL="285750" indent="-285750">
              <a:buFont typeface="Arial"/>
              <a:buChar char="•"/>
            </a:pPr>
            <a:r>
              <a:rPr lang="en-US" sz="1200" dirty="0" smtClean="0">
                <a:latin typeface="Calibri" panose="020F0502020204030204" pitchFamily="34" charset="0"/>
              </a:rPr>
              <a:t>Storage technologies – storage media (</a:t>
            </a:r>
            <a:r>
              <a:rPr lang="en-US" sz="1200" dirty="0" err="1" smtClean="0">
                <a:latin typeface="Calibri" panose="020F0502020204030204" pitchFamily="34" charset="0"/>
              </a:rPr>
              <a:t>Magentic</a:t>
            </a:r>
            <a:r>
              <a:rPr lang="en-US" sz="1200" dirty="0" smtClean="0">
                <a:latin typeface="Calibri" panose="020F0502020204030204" pitchFamily="34" charset="0"/>
              </a:rPr>
              <a:t>, Optical, Cloud, </a:t>
            </a:r>
            <a:r>
              <a:rPr lang="en-US" sz="1200" dirty="0" err="1" smtClean="0">
                <a:latin typeface="Calibri" panose="020F0502020204030204" pitchFamily="34" charset="0"/>
              </a:rPr>
              <a:t>etc</a:t>
            </a:r>
            <a:r>
              <a:rPr lang="en-US" sz="1200" dirty="0" smtClean="0">
                <a:latin typeface="Calibri" panose="020F0502020204030204" pitchFamily="34" charset="0"/>
              </a:rPr>
              <a:t>) </a:t>
            </a:r>
          </a:p>
          <a:p>
            <a:endParaRPr lang="en-US" dirty="0" smtClean="0">
              <a:latin typeface="Arial" charset="0"/>
              <a:ea typeface="ＭＳ Ｐゴシック" charset="-128"/>
            </a:endParaRPr>
          </a:p>
          <a:p>
            <a:r>
              <a:rPr lang="en-US" sz="1200" b="1" dirty="0" smtClean="0">
                <a:latin typeface="Calibri"/>
                <a:cs typeface="Calibri"/>
              </a:rPr>
              <a:t>Preserve</a:t>
            </a:r>
          </a:p>
          <a:p>
            <a:pPr>
              <a:spcAft>
                <a:spcPts val="0"/>
              </a:spcAft>
            </a:pPr>
            <a:endParaRPr lang="en-US" sz="1200" dirty="0" smtClean="0">
              <a:latin typeface="Cambria"/>
              <a:ea typeface="ＭＳ 明朝"/>
              <a:cs typeface="Times New Roman"/>
            </a:endParaRPr>
          </a:p>
          <a:p>
            <a:pPr>
              <a:spcAft>
                <a:spcPts val="0"/>
              </a:spcAft>
            </a:pPr>
            <a:r>
              <a:rPr lang="en-US" sz="1200" dirty="0" smtClean="0">
                <a:latin typeface="Calibri"/>
                <a:ea typeface="ＭＳ 明朝"/>
                <a:cs typeface="Calibri"/>
              </a:rPr>
              <a:t>Preserve involves the long-term, safe storage and backup of static, unchanging information. Preservation is typically accomplished by the records management features of an ECM system and many are designed to help companies comply with government and industry regulations.</a:t>
            </a:r>
          </a:p>
          <a:p>
            <a:pPr>
              <a:spcAft>
                <a:spcPts val="0"/>
              </a:spcAft>
            </a:pPr>
            <a:endParaRPr lang="en-US" sz="1200" dirty="0" smtClean="0">
              <a:latin typeface="Calibri"/>
              <a:ea typeface="ＭＳ 明朝"/>
              <a:cs typeface="Calibri"/>
            </a:endParaRPr>
          </a:p>
          <a:p>
            <a:pPr>
              <a:spcAft>
                <a:spcPts val="0"/>
              </a:spcAft>
            </a:pPr>
            <a:endParaRPr lang="en-US" sz="1200" dirty="0" smtClean="0">
              <a:latin typeface="Calibri"/>
              <a:ea typeface="ＭＳ 明朝"/>
              <a:cs typeface="Calibri"/>
            </a:endParaRPr>
          </a:p>
          <a:p>
            <a:pPr>
              <a:spcAft>
                <a:spcPts val="0"/>
              </a:spcAft>
            </a:pPr>
            <a:r>
              <a:rPr lang="en-US" sz="1200" b="1" dirty="0" smtClean="0">
                <a:latin typeface="Calibri"/>
                <a:ea typeface="ＭＳ 明朝"/>
                <a:cs typeface="Calibri"/>
              </a:rPr>
              <a:t>Deliver</a:t>
            </a:r>
          </a:p>
          <a:p>
            <a:pPr>
              <a:spcAft>
                <a:spcPts val="0"/>
              </a:spcAft>
            </a:pPr>
            <a:endParaRPr lang="en-US" sz="1200" dirty="0" smtClean="0">
              <a:latin typeface="Calibri"/>
              <a:ea typeface="ＭＳ 明朝"/>
              <a:cs typeface="Calibri"/>
            </a:endParaRPr>
          </a:p>
          <a:p>
            <a:pPr>
              <a:spcAft>
                <a:spcPts val="0"/>
              </a:spcAft>
            </a:pPr>
            <a:r>
              <a:rPr lang="en-US" sz="1200" dirty="0" smtClean="0">
                <a:latin typeface="Calibri"/>
                <a:ea typeface="ＭＳ 明朝"/>
                <a:cs typeface="Calibri"/>
              </a:rPr>
              <a:t>The deliver components of ECM present information from the Manage, Store, and Preserve components. The Deliver components break down into three groups: </a:t>
            </a:r>
          </a:p>
          <a:p>
            <a:pPr>
              <a:spcAft>
                <a:spcPts val="0"/>
              </a:spcAft>
            </a:pPr>
            <a:endParaRPr lang="en-US" sz="1200" dirty="0" smtClean="0">
              <a:latin typeface="Calibri"/>
              <a:ea typeface="ＭＳ 明朝"/>
              <a:cs typeface="Calibri"/>
            </a:endParaRPr>
          </a:p>
          <a:p>
            <a:pPr marL="285750" indent="-285750">
              <a:spcAft>
                <a:spcPts val="0"/>
              </a:spcAft>
              <a:buFont typeface="Arial"/>
              <a:buChar char="•"/>
            </a:pPr>
            <a:r>
              <a:rPr lang="en-US" sz="1200" dirty="0" smtClean="0">
                <a:latin typeface="Calibri"/>
                <a:ea typeface="ＭＳ 明朝"/>
                <a:cs typeface="Calibri"/>
              </a:rPr>
              <a:t>Transformation technologies</a:t>
            </a:r>
          </a:p>
          <a:p>
            <a:pPr marL="285750" indent="-285750">
              <a:spcAft>
                <a:spcPts val="0"/>
              </a:spcAft>
              <a:buFont typeface="Arial"/>
              <a:buChar char="•"/>
            </a:pPr>
            <a:r>
              <a:rPr lang="en-US" sz="1200" dirty="0" smtClean="0">
                <a:latin typeface="Calibri"/>
                <a:ea typeface="ＭＳ 明朝"/>
                <a:cs typeface="Calibri"/>
              </a:rPr>
              <a:t>Security technologies</a:t>
            </a:r>
          </a:p>
          <a:p>
            <a:pPr marL="285750" indent="-285750">
              <a:spcAft>
                <a:spcPts val="0"/>
              </a:spcAft>
              <a:buFont typeface="Arial"/>
              <a:buChar char="•"/>
            </a:pPr>
            <a:r>
              <a:rPr lang="en-US" sz="1200" dirty="0" smtClean="0">
                <a:latin typeface="Calibri"/>
                <a:ea typeface="ＭＳ 明朝"/>
                <a:cs typeface="Calibri"/>
              </a:rPr>
              <a:t>Distribution</a:t>
            </a:r>
          </a:p>
          <a:p>
            <a:endParaRPr lang="en-US" dirty="0" smtClean="0">
              <a:latin typeface="Arial" charset="0"/>
              <a:ea typeface="ＭＳ Ｐゴシック" charset="-128"/>
            </a:endParaRPr>
          </a:p>
        </p:txBody>
      </p:sp>
      <p:sp>
        <p:nvSpPr>
          <p:cNvPr id="3277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0BF97E7-80AF-4EFD-97B2-5896A0AF4757}" type="slidenum">
              <a:rPr lang="en-US" sz="1200" b="0">
                <a:solidFill>
                  <a:prstClr val="black"/>
                </a:solidFill>
              </a:rPr>
              <a:pPr/>
              <a:t>7</a:t>
            </a:fld>
            <a:endParaRPr lang="en-US" sz="1200" b="0" dirty="0">
              <a:solidFill>
                <a:prstClr val="black"/>
              </a:solidFill>
            </a:endParaRPr>
          </a:p>
        </p:txBody>
      </p:sp>
    </p:spTree>
    <p:extLst>
      <p:ext uri="{BB962C8B-B14F-4D97-AF65-F5344CB8AC3E}">
        <p14:creationId xmlns:p14="http://schemas.microsoft.com/office/powerpoint/2010/main" val="375362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43000" y="685800"/>
            <a:ext cx="4572000" cy="3429000"/>
          </a:xfrm>
          <a:prstGeom prst="rect">
            <a:avLst/>
          </a:prstGeom>
          <a:ln/>
        </p:spPr>
      </p:sp>
      <p:sp>
        <p:nvSpPr>
          <p:cNvPr id="32771" name="Notes Placeholder 2"/>
          <p:cNvSpPr>
            <a:spLocks noGrp="1"/>
          </p:cNvSpPr>
          <p:nvPr>
            <p:ph type="body" idx="1"/>
          </p:nvPr>
        </p:nvSpPr>
        <p:spPr>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charset="0"/>
              <a:ea typeface="ＭＳ Ｐゴシック" charset="-128"/>
            </a:endParaRPr>
          </a:p>
        </p:txBody>
      </p:sp>
      <p:sp>
        <p:nvSpPr>
          <p:cNvPr id="3277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0BF97E7-80AF-4EFD-97B2-5896A0AF4757}" type="slidenum">
              <a:rPr lang="en-US" sz="1200" b="0">
                <a:solidFill>
                  <a:prstClr val="black"/>
                </a:solidFill>
              </a:rPr>
              <a:pPr/>
              <a:t>8</a:t>
            </a:fld>
            <a:endParaRPr lang="en-US" sz="1200" b="0" dirty="0">
              <a:solidFill>
                <a:prstClr val="black"/>
              </a:solidFill>
            </a:endParaRPr>
          </a:p>
        </p:txBody>
      </p:sp>
    </p:spTree>
    <p:extLst>
      <p:ext uri="{BB962C8B-B14F-4D97-AF65-F5344CB8AC3E}">
        <p14:creationId xmlns:p14="http://schemas.microsoft.com/office/powerpoint/2010/main" val="458614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43000" y="685800"/>
            <a:ext cx="4572000" cy="3429000"/>
          </a:xfrm>
          <a:prstGeom prst="rect">
            <a:avLst/>
          </a:prstGeom>
          <a:ln/>
        </p:spPr>
      </p:sp>
      <p:sp>
        <p:nvSpPr>
          <p:cNvPr id="32771" name="Notes Placeholder 2"/>
          <p:cNvSpPr>
            <a:spLocks noGrp="1"/>
          </p:cNvSpPr>
          <p:nvPr>
            <p:ph type="body" idx="1"/>
          </p:nvPr>
        </p:nvSpPr>
        <p:spPr>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charset="0"/>
              <a:ea typeface="ＭＳ Ｐゴシック" charset="-128"/>
            </a:endParaRPr>
          </a:p>
        </p:txBody>
      </p:sp>
      <p:sp>
        <p:nvSpPr>
          <p:cNvPr id="3277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0BF97E7-80AF-4EFD-97B2-5896A0AF4757}" type="slidenum">
              <a:rPr lang="en-US" sz="1200" b="0">
                <a:solidFill>
                  <a:prstClr val="black"/>
                </a:solidFill>
              </a:rPr>
              <a:pPr/>
              <a:t>9</a:t>
            </a:fld>
            <a:endParaRPr lang="en-US" sz="1200" b="0" dirty="0">
              <a:solidFill>
                <a:prstClr val="black"/>
              </a:solidFill>
            </a:endParaRPr>
          </a:p>
        </p:txBody>
      </p:sp>
    </p:spTree>
    <p:extLst>
      <p:ext uri="{BB962C8B-B14F-4D97-AF65-F5344CB8AC3E}">
        <p14:creationId xmlns:p14="http://schemas.microsoft.com/office/powerpoint/2010/main" val="1192707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43000" y="685800"/>
            <a:ext cx="4572000" cy="3429000"/>
          </a:xfrm>
          <a:prstGeom prst="rect">
            <a:avLst/>
          </a:prstGeom>
          <a:ln/>
        </p:spPr>
      </p:sp>
      <p:sp>
        <p:nvSpPr>
          <p:cNvPr id="32771" name="Notes Placeholder 2"/>
          <p:cNvSpPr>
            <a:spLocks noGrp="1"/>
          </p:cNvSpPr>
          <p:nvPr>
            <p:ph type="body" idx="1"/>
          </p:nvPr>
        </p:nvSpPr>
        <p:spPr>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dirty="0" smtClean="0"/>
              <a:t>And that’s precisely what we deliver in our new Digital Business Platform:</a:t>
            </a:r>
          </a:p>
          <a:p>
            <a:pPr marL="0" indent="0">
              <a:buFontTx/>
              <a:buNone/>
            </a:pPr>
            <a:endParaRPr lang="en-US" dirty="0" smtClean="0"/>
          </a:p>
          <a:p>
            <a:pPr marL="171450" indent="-171450">
              <a:buFont typeface="Arial" panose="020B0604020202020204" pitchFamily="34" charset="0"/>
              <a:buChar char="•"/>
            </a:pPr>
            <a:r>
              <a:rPr lang="en-US" dirty="0" smtClean="0"/>
              <a:t>A set of core services around process, content and governance</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Exposed via open APIs and standards to become a platform that others can build upon</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With</a:t>
            </a:r>
            <a:r>
              <a:rPr lang="en-US" baseline="0" dirty="0" smtClean="0"/>
              <a:t> out of the box integrations and extensions into existing end user tools you may have such as Office365, Google’s G-Suite or apps like Salesforce so that users do not have to </a:t>
            </a:r>
            <a:r>
              <a:rPr lang="en-US" baseline="0" dirty="0" err="1" smtClean="0"/>
              <a:t>Alt+tab</a:t>
            </a:r>
            <a:r>
              <a:rPr lang="en-US" baseline="0" dirty="0" smtClean="0"/>
              <a:t> out of where they are naturally working to leverage Alfresco services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On top of which we provide a new Development Framework that allows you to rapidly build bespoke user experiences.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We’ve also put in a rock-solid foundation for intelligent search and analytics to provide insight into your processes and content</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And because we are full-stack thinkers… we give you guidance and tools to help your DevOps teams rapidly deploy (and update) new solutions</a:t>
            </a:r>
            <a:endParaRPr lang="en-US" dirty="0" smtClean="0"/>
          </a:p>
          <a:p>
            <a:pPr marL="0" indent="0">
              <a:buFontTx/>
              <a:buNone/>
            </a:pPr>
            <a:endParaRPr lang="en-US" dirty="0" smtClean="0"/>
          </a:p>
          <a:p>
            <a:endParaRPr lang="en-US" dirty="0" smtClean="0">
              <a:latin typeface="Arial" charset="0"/>
              <a:ea typeface="ＭＳ Ｐゴシック" charset="-128"/>
            </a:endParaRPr>
          </a:p>
        </p:txBody>
      </p:sp>
      <p:sp>
        <p:nvSpPr>
          <p:cNvPr id="3277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fld id="{60BF97E7-80AF-4EFD-97B2-5896A0AF4757}" type="slidenum">
              <a:rPr lang="en-US" sz="1200" b="0">
                <a:solidFill>
                  <a:prstClr val="black"/>
                </a:solidFill>
              </a:rPr>
              <a:pPr/>
              <a:t>10</a:t>
            </a:fld>
            <a:endParaRPr lang="en-US" sz="1200" b="0" dirty="0">
              <a:solidFill>
                <a:prstClr val="black"/>
              </a:solidFill>
            </a:endParaRPr>
          </a:p>
        </p:txBody>
      </p:sp>
    </p:spTree>
    <p:extLst>
      <p:ext uri="{BB962C8B-B14F-4D97-AF65-F5344CB8AC3E}">
        <p14:creationId xmlns:p14="http://schemas.microsoft.com/office/powerpoint/2010/main" val="2006138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rot="10800000">
            <a:off x="0" y="0"/>
            <a:ext cx="9144000" cy="762000"/>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sp>
        <p:nvSpPr>
          <p:cNvPr id="4" name="Rectangle 3"/>
          <p:cNvSpPr>
            <a:spLocks noChangeArrowheads="1"/>
          </p:cNvSpPr>
          <p:nvPr userDrawn="1"/>
        </p:nvSpPr>
        <p:spPr bwMode="auto">
          <a:xfrm>
            <a:off x="0" y="5715000"/>
            <a:ext cx="9144000" cy="1143000"/>
          </a:xfrm>
          <a:prstGeom prst="rect">
            <a:avLst/>
          </a:prstGeom>
          <a:gradFill>
            <a:gsLst>
              <a:gs pos="0">
                <a:schemeClr val="accent1">
                  <a:lumMod val="40000"/>
                  <a:lumOff val="60000"/>
                  <a:alpha val="50000"/>
                </a:schemeClr>
              </a:gs>
              <a:gs pos="25000">
                <a:schemeClr val="accent1">
                  <a:lumMod val="20000"/>
                  <a:lumOff val="80000"/>
                </a:schemeClr>
              </a:gs>
              <a:gs pos="84000">
                <a:schemeClr val="bg1">
                  <a:alpha val="50000"/>
                </a:schemeClr>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sp>
        <p:nvSpPr>
          <p:cNvPr id="5" name="Rectangle 33"/>
          <p:cNvSpPr>
            <a:spLocks noChangeArrowheads="1"/>
          </p:cNvSpPr>
          <p:nvPr/>
        </p:nvSpPr>
        <p:spPr bwMode="auto">
          <a:xfrm>
            <a:off x="228600" y="6248400"/>
            <a:ext cx="5181600" cy="228600"/>
          </a:xfrm>
          <a:prstGeom prst="rect">
            <a:avLst/>
          </a:prstGeom>
          <a:noFill/>
          <a:ln w="9525">
            <a:noFill/>
            <a:miter lim="800000"/>
            <a:headEnd/>
            <a:tailEnd/>
          </a:ln>
          <a:effectLst/>
        </p:spPr>
        <p:txBody>
          <a:bodyPr/>
          <a:lstStyle/>
          <a:p>
            <a:pPr eaLnBrk="0" hangingPunct="0">
              <a:lnSpc>
                <a:spcPct val="190000"/>
              </a:lnSpc>
              <a:defRPr/>
            </a:pPr>
            <a:r>
              <a:rPr lang="en-US" sz="900" dirty="0">
                <a:solidFill>
                  <a:srgbClr val="000000"/>
                </a:solidFill>
                <a:latin typeface="Verdana" charset="0"/>
              </a:rPr>
              <a:t>      </a:t>
            </a:r>
            <a:r>
              <a:rPr lang="en-US" sz="800" dirty="0">
                <a:solidFill>
                  <a:srgbClr val="000000"/>
                </a:solidFill>
                <a:latin typeface="Verdana" charset="0"/>
              </a:rPr>
              <a:t>|  </a:t>
            </a:r>
            <a:r>
              <a:rPr lang="en-US" sz="800" dirty="0" smtClean="0">
                <a:solidFill>
                  <a:srgbClr val="000000"/>
                </a:solidFill>
                <a:latin typeface="Verdana" charset="0"/>
              </a:rPr>
              <a:t>©2014, </a:t>
            </a:r>
            <a:r>
              <a:rPr lang="en-US" sz="800" dirty="0">
                <a:solidFill>
                  <a:srgbClr val="000000"/>
                </a:solidFill>
                <a:latin typeface="Verdana" charset="0"/>
              </a:rPr>
              <a:t>Cognizant 		</a:t>
            </a:r>
            <a:endParaRPr lang="en-US" sz="900" dirty="0">
              <a:solidFill>
                <a:srgbClr val="000000"/>
              </a:solidFill>
              <a:latin typeface="Verdana" charset="0"/>
            </a:endParaRPr>
          </a:p>
        </p:txBody>
      </p:sp>
      <p:pic>
        <p:nvPicPr>
          <p:cNvPr id="6" name="CG_logoReflect_RGB.png" descr="/Users/jason_feuilly/Desktop/CG_logoReflect_RGB.png"/>
          <p:cNvPicPr>
            <a:picLocks noChangeAspect="1"/>
          </p:cNvPicPr>
          <p:nvPr userDrawn="1"/>
        </p:nvPicPr>
        <p:blipFill>
          <a:blip r:embed="rId2" cstate="print"/>
          <a:srcRect/>
          <a:stretch>
            <a:fillRect/>
          </a:stretch>
        </p:blipFill>
        <p:spPr bwMode="auto">
          <a:xfrm>
            <a:off x="7104063" y="6137275"/>
            <a:ext cx="1963737" cy="720725"/>
          </a:xfrm>
          <a:prstGeom prst="rect">
            <a:avLst/>
          </a:prstGeom>
          <a:noFill/>
          <a:ln w="9525">
            <a:noFill/>
            <a:miter lim="800000"/>
            <a:headEnd/>
            <a:tailEnd/>
          </a:ln>
        </p:spPr>
      </p:pic>
      <p:sp>
        <p:nvSpPr>
          <p:cNvPr id="2" name="Title 1"/>
          <p:cNvSpPr>
            <a:spLocks noGrp="1"/>
          </p:cNvSpPr>
          <p:nvPr>
            <p:ph type="title"/>
          </p:nvPr>
        </p:nvSpPr>
        <p:spPr>
          <a:xfrm>
            <a:off x="152400" y="0"/>
            <a:ext cx="8610600" cy="990600"/>
          </a:xfrm>
        </p:spPr>
        <p:txBody>
          <a:bodyPr/>
          <a:lstStyle/>
          <a:p>
            <a:r>
              <a:rPr lang="en-US" dirty="0" smtClean="0"/>
              <a:t>Click to edit Master title style</a:t>
            </a:r>
            <a:endParaRPr lang="en-US" dirty="0"/>
          </a:p>
        </p:txBody>
      </p:sp>
      <p:sp>
        <p:nvSpPr>
          <p:cNvPr id="8" name="Rectangle 42"/>
          <p:cNvSpPr>
            <a:spLocks noGrp="1" noChangeArrowheads="1"/>
          </p:cNvSpPr>
          <p:nvPr>
            <p:ph type="sldNum" sz="quarter" idx="10"/>
          </p:nvPr>
        </p:nvSpPr>
        <p:spPr>
          <a:xfrm>
            <a:off x="76200" y="6324600"/>
            <a:ext cx="457200" cy="457200"/>
          </a:xfrm>
        </p:spPr>
        <p:txBody>
          <a:bodyPr/>
          <a:lstStyle>
            <a:lvl1pPr>
              <a:defRPr sz="1200">
                <a:solidFill>
                  <a:srgbClr val="6DB23F"/>
                </a:solidFill>
              </a:defRPr>
            </a:lvl1pPr>
          </a:lstStyle>
          <a:p>
            <a:pPr>
              <a:defRPr/>
            </a:pPr>
            <a:fld id="{4E13E434-0950-4B8C-80C8-5B35DEC8F609}" type="slidenum">
              <a:rPr lang="en-US"/>
              <a:pPr>
                <a:defRPr/>
              </a:pPr>
              <a:t>‹#›</a:t>
            </a:fld>
            <a:endParaRPr lang="en-US" dirty="0"/>
          </a:p>
        </p:txBody>
      </p:sp>
      <p:cxnSp>
        <p:nvCxnSpPr>
          <p:cNvPr id="9" name="Straight Connector 9"/>
          <p:cNvCxnSpPr>
            <a:cxnSpLocks noChangeShapeType="1"/>
          </p:cNvCxnSpPr>
          <p:nvPr userDrawn="1"/>
        </p:nvCxnSpPr>
        <p:spPr bwMode="auto">
          <a:xfrm>
            <a:off x="152400" y="457200"/>
            <a:ext cx="8763000" cy="1588"/>
          </a:xfrm>
          <a:prstGeom prst="line">
            <a:avLst/>
          </a:prstGeom>
          <a:noFill/>
          <a:ln w="9525">
            <a:solidFill>
              <a:srgbClr val="55B738"/>
            </a:solidFill>
            <a:round/>
            <a:headEnd/>
            <a:tailEn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rot="10800000">
            <a:off x="0" y="0"/>
            <a:ext cx="9144000" cy="457200"/>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4" name="Rectangle 3"/>
          <p:cNvSpPr>
            <a:spLocks noChangeArrowheads="1"/>
          </p:cNvSpPr>
          <p:nvPr userDrawn="1"/>
        </p:nvSpPr>
        <p:spPr bwMode="auto">
          <a:xfrm>
            <a:off x="0" y="5715000"/>
            <a:ext cx="9144000" cy="1143000"/>
          </a:xfrm>
          <a:prstGeom prst="rect">
            <a:avLst/>
          </a:prstGeom>
          <a:gradFill>
            <a:gsLst>
              <a:gs pos="0">
                <a:schemeClr val="accent1">
                  <a:lumMod val="40000"/>
                  <a:lumOff val="60000"/>
                  <a:alpha val="50000"/>
                </a:schemeClr>
              </a:gs>
              <a:gs pos="25000">
                <a:schemeClr val="accent1">
                  <a:lumMod val="20000"/>
                  <a:lumOff val="80000"/>
                </a:schemeClr>
              </a:gs>
              <a:gs pos="84000">
                <a:schemeClr val="bg1">
                  <a:alpha val="50000"/>
                </a:schemeClr>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5" name="Rectangle 33"/>
          <p:cNvSpPr>
            <a:spLocks noChangeArrowheads="1"/>
          </p:cNvSpPr>
          <p:nvPr/>
        </p:nvSpPr>
        <p:spPr bwMode="auto">
          <a:xfrm>
            <a:off x="228600" y="6248400"/>
            <a:ext cx="5181600" cy="228600"/>
          </a:xfrm>
          <a:prstGeom prst="rect">
            <a:avLst/>
          </a:prstGeom>
          <a:noFill/>
          <a:ln w="9525">
            <a:noFill/>
            <a:miter lim="800000"/>
            <a:headEnd/>
            <a:tailEnd/>
          </a:ln>
          <a:effectLst/>
        </p:spPr>
        <p:txBody>
          <a:bodyPr/>
          <a:lstStyle/>
          <a:p>
            <a:pPr eaLnBrk="0" hangingPunct="0">
              <a:lnSpc>
                <a:spcPct val="190000"/>
              </a:lnSpc>
              <a:defRPr/>
            </a:pPr>
            <a:r>
              <a:rPr lang="en-US" sz="900" b="1" dirty="0">
                <a:solidFill>
                  <a:srgbClr val="000000"/>
                </a:solidFill>
                <a:latin typeface="Calibri"/>
                <a:ea typeface="ＭＳ Ｐゴシック" charset="-128"/>
              </a:rPr>
              <a:t>      </a:t>
            </a:r>
            <a:r>
              <a:rPr lang="en-US" sz="800" b="1" dirty="0">
                <a:solidFill>
                  <a:srgbClr val="000000"/>
                </a:solidFill>
                <a:latin typeface="Calibri"/>
                <a:ea typeface="ＭＳ Ｐゴシック" charset="-128"/>
              </a:rPr>
              <a:t>|  </a:t>
            </a:r>
            <a:r>
              <a:rPr lang="en-US" sz="800" dirty="0" smtClean="0">
                <a:solidFill>
                  <a:srgbClr val="000000"/>
                </a:solidFill>
                <a:latin typeface="Calibri"/>
                <a:ea typeface="ＭＳ Ｐゴシック" charset="-128"/>
              </a:rPr>
              <a:t>©2014, </a:t>
            </a:r>
            <a:r>
              <a:rPr lang="en-US" sz="800" dirty="0">
                <a:solidFill>
                  <a:srgbClr val="000000"/>
                </a:solidFill>
                <a:latin typeface="Calibri"/>
                <a:ea typeface="ＭＳ Ｐゴシック" charset="-128"/>
              </a:rPr>
              <a:t>Cognizant 		</a:t>
            </a:r>
            <a:endParaRPr lang="en-US" sz="900" dirty="0">
              <a:solidFill>
                <a:srgbClr val="000000"/>
              </a:solidFill>
              <a:latin typeface="Calibri"/>
              <a:ea typeface="ＭＳ Ｐゴシック" charset="-128"/>
            </a:endParaRPr>
          </a:p>
        </p:txBody>
      </p:sp>
      <p:pic>
        <p:nvPicPr>
          <p:cNvPr id="6" name="CG_logoReflect_RGB.png" descr="/Users/jason_feuilly/Desktop/CG_logoReflect_RGB.png"/>
          <p:cNvPicPr>
            <a:picLocks noChangeAspect="1"/>
          </p:cNvPicPr>
          <p:nvPr userDrawn="1"/>
        </p:nvPicPr>
        <p:blipFill>
          <a:blip r:embed="rId2" cstate="print"/>
          <a:srcRect/>
          <a:stretch>
            <a:fillRect/>
          </a:stretch>
        </p:blipFill>
        <p:spPr bwMode="auto">
          <a:xfrm>
            <a:off x="7104063" y="6137275"/>
            <a:ext cx="1963737" cy="720725"/>
          </a:xfrm>
          <a:prstGeom prst="rect">
            <a:avLst/>
          </a:prstGeom>
          <a:noFill/>
          <a:ln w="9525">
            <a:noFill/>
            <a:miter lim="800000"/>
            <a:headEnd/>
            <a:tailEnd/>
          </a:ln>
        </p:spPr>
      </p:pic>
      <p:cxnSp>
        <p:nvCxnSpPr>
          <p:cNvPr id="7" name="Straight Connector 9"/>
          <p:cNvCxnSpPr>
            <a:cxnSpLocks noChangeShapeType="1"/>
          </p:cNvCxnSpPr>
          <p:nvPr userDrawn="1"/>
        </p:nvCxnSpPr>
        <p:spPr bwMode="auto">
          <a:xfrm>
            <a:off x="152400" y="457200"/>
            <a:ext cx="8763000" cy="1588"/>
          </a:xfrm>
          <a:prstGeom prst="line">
            <a:avLst/>
          </a:prstGeom>
          <a:noFill/>
          <a:ln w="9525">
            <a:solidFill>
              <a:srgbClr val="55B738"/>
            </a:solidFill>
            <a:round/>
            <a:headEnd/>
            <a:tailEnd/>
          </a:ln>
        </p:spPr>
      </p:cxnSp>
      <p:sp>
        <p:nvSpPr>
          <p:cNvPr id="2" name="Title 1"/>
          <p:cNvSpPr>
            <a:spLocks noGrp="1"/>
          </p:cNvSpPr>
          <p:nvPr>
            <p:ph type="title"/>
          </p:nvPr>
        </p:nvSpPr>
        <p:spPr>
          <a:xfrm>
            <a:off x="152400" y="-24"/>
            <a:ext cx="8763000" cy="500066"/>
          </a:xfrm>
        </p:spPr>
        <p:txBody>
          <a:bodyPr anchor="ctr"/>
          <a:lstStyle>
            <a:lvl1pPr>
              <a:defRPr sz="2800"/>
            </a:lvl1pPr>
          </a:lstStyle>
          <a:p>
            <a:r>
              <a:rPr lang="en-US" dirty="0" smtClean="0"/>
              <a:t>Click to edit Master title style</a:t>
            </a:r>
            <a:endParaRPr lang="en-US" dirty="0"/>
          </a:p>
        </p:txBody>
      </p:sp>
      <p:sp>
        <p:nvSpPr>
          <p:cNvPr id="8" name="Rectangle 42"/>
          <p:cNvSpPr>
            <a:spLocks noGrp="1" noChangeArrowheads="1"/>
          </p:cNvSpPr>
          <p:nvPr>
            <p:ph type="sldNum" sz="quarter" idx="10"/>
          </p:nvPr>
        </p:nvSpPr>
        <p:spPr>
          <a:xfrm>
            <a:off x="76200" y="6324600"/>
            <a:ext cx="457200" cy="457200"/>
          </a:xfrm>
        </p:spPr>
        <p:txBody>
          <a:bodyPr/>
          <a:lstStyle>
            <a:lvl1pPr>
              <a:defRPr sz="1200" smtClean="0">
                <a:solidFill>
                  <a:srgbClr val="6DB23F"/>
                </a:solidFill>
              </a:defRPr>
            </a:lvl1pPr>
          </a:lstStyle>
          <a:p>
            <a:pPr>
              <a:defRPr/>
            </a:pPr>
            <a:fld id="{92A37B57-FC19-49C7-AD0C-AC7BC2028D7F}" type="slidenum">
              <a:rPr lang="en-US"/>
              <a:pPr>
                <a:defRPr/>
              </a:pPr>
              <a:t>‹#›</a:t>
            </a:fld>
            <a:endParaRPr lang="en-US" dirty="0"/>
          </a:p>
        </p:txBody>
      </p:sp>
      <p:sp>
        <p:nvSpPr>
          <p:cNvPr id="11" name="Content Placeholder 10"/>
          <p:cNvSpPr>
            <a:spLocks noGrp="1"/>
          </p:cNvSpPr>
          <p:nvPr>
            <p:ph sz="quarter" idx="12"/>
          </p:nvPr>
        </p:nvSpPr>
        <p:spPr>
          <a:xfrm>
            <a:off x="152400" y="609600"/>
            <a:ext cx="8763000" cy="5486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9519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rot="10800000">
            <a:off x="0" y="0"/>
            <a:ext cx="9144000" cy="457200"/>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4" name="Rectangle 3"/>
          <p:cNvSpPr>
            <a:spLocks noChangeArrowheads="1"/>
          </p:cNvSpPr>
          <p:nvPr userDrawn="1"/>
        </p:nvSpPr>
        <p:spPr bwMode="auto">
          <a:xfrm>
            <a:off x="0" y="5715000"/>
            <a:ext cx="9144000" cy="1143000"/>
          </a:xfrm>
          <a:prstGeom prst="rect">
            <a:avLst/>
          </a:prstGeom>
          <a:gradFill>
            <a:gsLst>
              <a:gs pos="0">
                <a:schemeClr val="accent1">
                  <a:lumMod val="40000"/>
                  <a:lumOff val="60000"/>
                  <a:alpha val="50000"/>
                </a:schemeClr>
              </a:gs>
              <a:gs pos="25000">
                <a:schemeClr val="accent1">
                  <a:lumMod val="20000"/>
                  <a:lumOff val="80000"/>
                </a:schemeClr>
              </a:gs>
              <a:gs pos="84000">
                <a:schemeClr val="bg1">
                  <a:alpha val="50000"/>
                </a:schemeClr>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5" name="Rectangle 33"/>
          <p:cNvSpPr>
            <a:spLocks noChangeArrowheads="1"/>
          </p:cNvSpPr>
          <p:nvPr/>
        </p:nvSpPr>
        <p:spPr bwMode="auto">
          <a:xfrm>
            <a:off x="228600" y="6248400"/>
            <a:ext cx="5181600" cy="228600"/>
          </a:xfrm>
          <a:prstGeom prst="rect">
            <a:avLst/>
          </a:prstGeom>
          <a:noFill/>
          <a:ln w="9525">
            <a:noFill/>
            <a:miter lim="800000"/>
            <a:headEnd/>
            <a:tailEnd/>
          </a:ln>
          <a:effectLst/>
        </p:spPr>
        <p:txBody>
          <a:bodyPr/>
          <a:lstStyle/>
          <a:p>
            <a:pPr eaLnBrk="0" hangingPunct="0">
              <a:lnSpc>
                <a:spcPct val="190000"/>
              </a:lnSpc>
              <a:defRPr/>
            </a:pPr>
            <a:r>
              <a:rPr lang="en-US" sz="900" b="1" dirty="0">
                <a:solidFill>
                  <a:srgbClr val="000000"/>
                </a:solidFill>
                <a:latin typeface="Calibri"/>
                <a:ea typeface="ＭＳ Ｐゴシック" charset="-128"/>
              </a:rPr>
              <a:t>      </a:t>
            </a:r>
            <a:r>
              <a:rPr lang="en-US" sz="800" b="1" dirty="0">
                <a:solidFill>
                  <a:srgbClr val="000000"/>
                </a:solidFill>
                <a:latin typeface="Calibri"/>
                <a:ea typeface="ＭＳ Ｐゴシック" charset="-128"/>
              </a:rPr>
              <a:t>|  </a:t>
            </a:r>
            <a:r>
              <a:rPr lang="en-US" sz="800" dirty="0" smtClean="0">
                <a:solidFill>
                  <a:srgbClr val="000000"/>
                </a:solidFill>
                <a:latin typeface="Calibri"/>
                <a:ea typeface="ＭＳ Ｐゴシック" charset="-128"/>
              </a:rPr>
              <a:t>©2014, </a:t>
            </a:r>
            <a:r>
              <a:rPr lang="en-US" sz="800" dirty="0">
                <a:solidFill>
                  <a:srgbClr val="000000"/>
                </a:solidFill>
                <a:latin typeface="Calibri"/>
                <a:ea typeface="ＭＳ Ｐゴシック" charset="-128"/>
              </a:rPr>
              <a:t>Cognizant 		</a:t>
            </a:r>
            <a:endParaRPr lang="en-US" sz="900" dirty="0">
              <a:solidFill>
                <a:srgbClr val="000000"/>
              </a:solidFill>
              <a:latin typeface="Calibri"/>
              <a:ea typeface="ＭＳ Ｐゴシック" charset="-128"/>
            </a:endParaRPr>
          </a:p>
        </p:txBody>
      </p:sp>
      <p:pic>
        <p:nvPicPr>
          <p:cNvPr id="6" name="CG_logoReflect_RGB.png" descr="/Users/jason_feuilly/Desktop/CG_logoReflect_RGB.png"/>
          <p:cNvPicPr>
            <a:picLocks noChangeAspect="1"/>
          </p:cNvPicPr>
          <p:nvPr userDrawn="1"/>
        </p:nvPicPr>
        <p:blipFill>
          <a:blip r:embed="rId2" cstate="print"/>
          <a:srcRect/>
          <a:stretch>
            <a:fillRect/>
          </a:stretch>
        </p:blipFill>
        <p:spPr bwMode="auto">
          <a:xfrm>
            <a:off x="7104063" y="6137275"/>
            <a:ext cx="1963737" cy="720725"/>
          </a:xfrm>
          <a:prstGeom prst="rect">
            <a:avLst/>
          </a:prstGeom>
          <a:noFill/>
          <a:ln w="9525">
            <a:noFill/>
            <a:miter lim="800000"/>
            <a:headEnd/>
            <a:tailEnd/>
          </a:ln>
        </p:spPr>
      </p:pic>
      <p:cxnSp>
        <p:nvCxnSpPr>
          <p:cNvPr id="7" name="Straight Connector 9"/>
          <p:cNvCxnSpPr>
            <a:cxnSpLocks noChangeShapeType="1"/>
          </p:cNvCxnSpPr>
          <p:nvPr userDrawn="1"/>
        </p:nvCxnSpPr>
        <p:spPr bwMode="auto">
          <a:xfrm>
            <a:off x="152400" y="457200"/>
            <a:ext cx="8763000" cy="1588"/>
          </a:xfrm>
          <a:prstGeom prst="line">
            <a:avLst/>
          </a:prstGeom>
          <a:noFill/>
          <a:ln w="9525">
            <a:solidFill>
              <a:srgbClr val="55B738"/>
            </a:solidFill>
            <a:round/>
            <a:headEnd/>
            <a:tailEnd/>
          </a:ln>
        </p:spPr>
      </p:cxnSp>
      <p:sp>
        <p:nvSpPr>
          <p:cNvPr id="2" name="Title 1"/>
          <p:cNvSpPr>
            <a:spLocks noGrp="1"/>
          </p:cNvSpPr>
          <p:nvPr>
            <p:ph type="title"/>
          </p:nvPr>
        </p:nvSpPr>
        <p:spPr>
          <a:xfrm>
            <a:off x="152400" y="-24"/>
            <a:ext cx="8763000" cy="500066"/>
          </a:xfrm>
        </p:spPr>
        <p:txBody>
          <a:bodyPr anchor="ctr"/>
          <a:lstStyle>
            <a:lvl1pPr>
              <a:defRPr sz="2800"/>
            </a:lvl1pPr>
          </a:lstStyle>
          <a:p>
            <a:r>
              <a:rPr lang="en-US" dirty="0" smtClean="0"/>
              <a:t>Click to edit Master title style</a:t>
            </a:r>
            <a:endParaRPr lang="en-US" dirty="0"/>
          </a:p>
        </p:txBody>
      </p:sp>
      <p:sp>
        <p:nvSpPr>
          <p:cNvPr id="8" name="Rectangle 42"/>
          <p:cNvSpPr>
            <a:spLocks noGrp="1" noChangeArrowheads="1"/>
          </p:cNvSpPr>
          <p:nvPr>
            <p:ph type="sldNum" sz="quarter" idx="10"/>
          </p:nvPr>
        </p:nvSpPr>
        <p:spPr>
          <a:xfrm>
            <a:off x="76200" y="6324600"/>
            <a:ext cx="457200" cy="457200"/>
          </a:xfrm>
        </p:spPr>
        <p:txBody>
          <a:bodyPr/>
          <a:lstStyle>
            <a:lvl1pPr>
              <a:defRPr sz="1200" smtClean="0">
                <a:solidFill>
                  <a:srgbClr val="6DB23F"/>
                </a:solidFill>
              </a:defRPr>
            </a:lvl1pPr>
          </a:lstStyle>
          <a:p>
            <a:pPr>
              <a:defRPr/>
            </a:pPr>
            <a:fld id="{92A37B57-FC19-49C7-AD0C-AC7BC2028D7F}" type="slidenum">
              <a:rPr lang="en-US"/>
              <a:pPr>
                <a:defRPr/>
              </a:pPr>
              <a:t>‹#›</a:t>
            </a:fld>
            <a:endParaRPr lang="en-US" dirty="0"/>
          </a:p>
        </p:txBody>
      </p:sp>
    </p:spTree>
    <p:extLst>
      <p:ext uri="{BB962C8B-B14F-4D97-AF65-F5344CB8AC3E}">
        <p14:creationId xmlns:p14="http://schemas.microsoft.com/office/powerpoint/2010/main" val="1218438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rot="10800000">
            <a:off x="0" y="0"/>
            <a:ext cx="9144000" cy="762000"/>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3" name="Rectangle 2"/>
          <p:cNvSpPr>
            <a:spLocks noChangeArrowheads="1"/>
          </p:cNvSpPr>
          <p:nvPr userDrawn="1"/>
        </p:nvSpPr>
        <p:spPr bwMode="auto">
          <a:xfrm>
            <a:off x="0" y="5562600"/>
            <a:ext cx="9144000" cy="1295400"/>
          </a:xfrm>
          <a:prstGeom prst="rect">
            <a:avLst/>
          </a:prstGeom>
          <a:gradFill>
            <a:gsLst>
              <a:gs pos="0">
                <a:schemeClr val="accent1">
                  <a:lumMod val="40000"/>
                  <a:lumOff val="60000"/>
                </a:schemeClr>
              </a:gs>
              <a:gs pos="25000">
                <a:schemeClr val="accent1">
                  <a:lumMod val="20000"/>
                  <a:lumOff val="80000"/>
                </a:schemeClr>
              </a:gs>
              <a:gs pos="100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4" name="Rectangle 33"/>
          <p:cNvSpPr>
            <a:spLocks noChangeArrowheads="1"/>
          </p:cNvSpPr>
          <p:nvPr/>
        </p:nvSpPr>
        <p:spPr bwMode="auto">
          <a:xfrm>
            <a:off x="228600" y="6248400"/>
            <a:ext cx="5181600" cy="228600"/>
          </a:xfrm>
          <a:prstGeom prst="rect">
            <a:avLst/>
          </a:prstGeom>
          <a:noFill/>
          <a:ln w="9525">
            <a:noFill/>
            <a:miter lim="800000"/>
            <a:headEnd/>
            <a:tailEnd/>
          </a:ln>
          <a:effectLst/>
        </p:spPr>
        <p:txBody>
          <a:bodyPr/>
          <a:lstStyle/>
          <a:p>
            <a:pPr eaLnBrk="0" hangingPunct="0">
              <a:lnSpc>
                <a:spcPct val="190000"/>
              </a:lnSpc>
              <a:defRPr/>
            </a:pPr>
            <a:r>
              <a:rPr lang="en-US" sz="900" b="1" dirty="0">
                <a:solidFill>
                  <a:srgbClr val="000000"/>
                </a:solidFill>
                <a:latin typeface="Calibri"/>
                <a:ea typeface="ＭＳ Ｐゴシック" charset="-128"/>
              </a:rPr>
              <a:t>      </a:t>
            </a:r>
            <a:r>
              <a:rPr lang="en-US" sz="800" b="1" dirty="0">
                <a:solidFill>
                  <a:srgbClr val="000000"/>
                </a:solidFill>
                <a:latin typeface="Calibri"/>
                <a:ea typeface="ＭＳ Ｐゴシック" charset="-128"/>
              </a:rPr>
              <a:t>|  </a:t>
            </a:r>
            <a:r>
              <a:rPr lang="en-US" sz="800" dirty="0" smtClean="0">
                <a:solidFill>
                  <a:srgbClr val="000000"/>
                </a:solidFill>
                <a:latin typeface="Calibri"/>
                <a:ea typeface="ＭＳ Ｐゴシック" charset="-128"/>
              </a:rPr>
              <a:t>©2014, </a:t>
            </a:r>
            <a:r>
              <a:rPr lang="en-US" sz="800" dirty="0">
                <a:solidFill>
                  <a:srgbClr val="000000"/>
                </a:solidFill>
                <a:latin typeface="Calibri"/>
                <a:ea typeface="ＭＳ Ｐゴシック" charset="-128"/>
              </a:rPr>
              <a:t>Cognizant 		</a:t>
            </a:r>
            <a:endParaRPr lang="en-US" sz="900" dirty="0">
              <a:solidFill>
                <a:srgbClr val="000000"/>
              </a:solidFill>
              <a:latin typeface="Calibri"/>
              <a:ea typeface="ＭＳ Ｐゴシック" charset="-128"/>
            </a:endParaRPr>
          </a:p>
        </p:txBody>
      </p:sp>
      <p:pic>
        <p:nvPicPr>
          <p:cNvPr id="5" name="CG_logoReflect_RGB.png" descr="/Users/jason_feuilly/Desktop/CG_logoReflect_RGB.png"/>
          <p:cNvPicPr>
            <a:picLocks noChangeAspect="1"/>
          </p:cNvPicPr>
          <p:nvPr userDrawn="1"/>
        </p:nvPicPr>
        <p:blipFill>
          <a:blip r:embed="rId2" cstate="print"/>
          <a:srcRect/>
          <a:stretch>
            <a:fillRect/>
          </a:stretch>
        </p:blipFill>
        <p:spPr bwMode="auto">
          <a:xfrm>
            <a:off x="7104063" y="6137275"/>
            <a:ext cx="1963737" cy="720725"/>
          </a:xfrm>
          <a:prstGeom prst="rect">
            <a:avLst/>
          </a:prstGeom>
          <a:noFill/>
          <a:ln w="9525">
            <a:noFill/>
            <a:miter lim="800000"/>
            <a:headEnd/>
            <a:tailEnd/>
          </a:ln>
        </p:spPr>
      </p:pic>
      <p:sp>
        <p:nvSpPr>
          <p:cNvPr id="6" name="Round Same Side Corner Rectangle 5"/>
          <p:cNvSpPr/>
          <p:nvPr userDrawn="1"/>
        </p:nvSpPr>
        <p:spPr bwMode="auto">
          <a:xfrm rot="5400000">
            <a:off x="2514600" y="-381000"/>
            <a:ext cx="2362200" cy="7391400"/>
          </a:xfrm>
          <a:prstGeom prst="round2SameRect">
            <a:avLst/>
          </a:prstGeom>
          <a:solidFill>
            <a:srgbClr val="55B738"/>
          </a:solidFill>
          <a:ln w="9525" cap="flat" cmpd="sng" algn="ctr">
            <a:noFill/>
            <a:prstDash val="solid"/>
            <a:round/>
            <a:headEnd type="none" w="med" len="med"/>
            <a:tailEnd type="none" w="med" len="med"/>
          </a:ln>
          <a:effectLst/>
        </p:spPr>
        <p:txBody>
          <a:bodyPr/>
          <a:lstStyle/>
          <a:p>
            <a:pPr eaLnBrk="0" hangingPunct="0">
              <a:defRPr/>
            </a:pPr>
            <a:endParaRPr lang="en-US" sz="2400" b="1" dirty="0">
              <a:solidFill>
                <a:srgbClr val="000000"/>
              </a:solidFill>
              <a:latin typeface="Arial" pitchFamily="-12" charset="0"/>
              <a:ea typeface="ＭＳ Ｐゴシック" pitchFamily="-12" charset="-128"/>
              <a:cs typeface="ＭＳ Ｐゴシック" pitchFamily="-12" charset="-128"/>
            </a:endParaRPr>
          </a:p>
        </p:txBody>
      </p:sp>
      <p:pic>
        <p:nvPicPr>
          <p:cNvPr id="7" name="Picture 10" descr="side_circles.png"/>
          <p:cNvPicPr>
            <a:picLocks noChangeAspect="1"/>
          </p:cNvPicPr>
          <p:nvPr userDrawn="1"/>
        </p:nvPicPr>
        <p:blipFill>
          <a:blip r:embed="rId3" cstate="print"/>
          <a:srcRect r="53333"/>
          <a:stretch>
            <a:fillRect/>
          </a:stretch>
        </p:blipFill>
        <p:spPr bwMode="auto">
          <a:xfrm>
            <a:off x="8882063" y="1981200"/>
            <a:ext cx="261937" cy="2578100"/>
          </a:xfrm>
          <a:prstGeom prst="rect">
            <a:avLst/>
          </a:prstGeom>
          <a:noFill/>
          <a:ln w="9525">
            <a:noFill/>
            <a:miter lim="800000"/>
            <a:headEnd/>
            <a:tailEnd/>
          </a:ln>
        </p:spPr>
      </p:pic>
      <p:sp>
        <p:nvSpPr>
          <p:cNvPr id="8" name="Rectangle 42"/>
          <p:cNvSpPr>
            <a:spLocks noGrp="1" noChangeArrowheads="1"/>
          </p:cNvSpPr>
          <p:nvPr>
            <p:ph type="sldNum" sz="quarter" idx="10"/>
          </p:nvPr>
        </p:nvSpPr>
        <p:spPr>
          <a:xfrm>
            <a:off x="76200" y="6324600"/>
            <a:ext cx="457200" cy="457200"/>
          </a:xfrm>
        </p:spPr>
        <p:txBody>
          <a:bodyPr/>
          <a:lstStyle>
            <a:lvl1pPr>
              <a:defRPr sz="1200" smtClean="0">
                <a:solidFill>
                  <a:srgbClr val="6DB23F"/>
                </a:solidFill>
              </a:defRPr>
            </a:lvl1pPr>
          </a:lstStyle>
          <a:p>
            <a:pPr>
              <a:defRPr/>
            </a:pPr>
            <a:fld id="{57286BCD-E8BF-4D07-A893-484F77487C52}" type="slidenum">
              <a:rPr lang="en-US"/>
              <a:pPr>
                <a:defRPr/>
              </a:pPr>
              <a:t>‹#›</a:t>
            </a:fld>
            <a:endParaRPr lang="en-US" dirty="0"/>
          </a:p>
        </p:txBody>
      </p:sp>
      <p:sp>
        <p:nvSpPr>
          <p:cNvPr id="9" name="Title 1"/>
          <p:cNvSpPr>
            <a:spLocks noGrp="1"/>
          </p:cNvSpPr>
          <p:nvPr>
            <p:ph type="title"/>
          </p:nvPr>
        </p:nvSpPr>
        <p:spPr>
          <a:xfrm>
            <a:off x="104804" y="2928934"/>
            <a:ext cx="7210396" cy="500066"/>
          </a:xfr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48265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rot="10800000">
            <a:off x="0" y="0"/>
            <a:ext cx="9144000" cy="762000"/>
          </a:xfrm>
          <a:prstGeom prst="rect">
            <a:avLst/>
          </a:prstGeom>
          <a:gradFill>
            <a:gsLst>
              <a:gs pos="0">
                <a:schemeClr val="accent1">
                  <a:lumMod val="40000"/>
                  <a:lumOff val="60000"/>
                </a:schemeClr>
              </a:gs>
              <a:gs pos="25000">
                <a:schemeClr val="accent1">
                  <a:lumMod val="20000"/>
                  <a:lumOff val="80000"/>
                </a:schemeClr>
              </a:gs>
              <a:gs pos="84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5" name="Rectangle 4"/>
          <p:cNvSpPr>
            <a:spLocks noChangeArrowheads="1"/>
          </p:cNvSpPr>
          <p:nvPr userDrawn="1"/>
        </p:nvSpPr>
        <p:spPr bwMode="auto">
          <a:xfrm>
            <a:off x="0" y="5257800"/>
            <a:ext cx="9144000" cy="1600200"/>
          </a:xfrm>
          <a:prstGeom prst="rect">
            <a:avLst/>
          </a:prstGeom>
          <a:gradFill>
            <a:gsLst>
              <a:gs pos="0">
                <a:schemeClr val="accent1">
                  <a:lumMod val="40000"/>
                  <a:lumOff val="60000"/>
                </a:schemeClr>
              </a:gs>
              <a:gs pos="25000">
                <a:schemeClr val="accent1">
                  <a:lumMod val="20000"/>
                  <a:lumOff val="80000"/>
                </a:schemeClr>
              </a:gs>
              <a:gs pos="100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6" name="Text Box 1042"/>
          <p:cNvSpPr txBox="1">
            <a:spLocks noChangeArrowheads="1"/>
          </p:cNvSpPr>
          <p:nvPr/>
        </p:nvSpPr>
        <p:spPr bwMode="auto">
          <a:xfrm>
            <a:off x="381000" y="6172200"/>
            <a:ext cx="6096000" cy="323165"/>
          </a:xfrm>
          <a:prstGeom prst="rect">
            <a:avLst/>
          </a:prstGeom>
          <a:noFill/>
          <a:ln w="9525">
            <a:noFill/>
            <a:miter lim="800000"/>
            <a:headEnd/>
            <a:tailEnd/>
          </a:ln>
        </p:spPr>
        <p:txBody>
          <a:bodyPr>
            <a:spAutoFit/>
          </a:bodyPr>
          <a:lstStyle/>
          <a:p>
            <a:pPr>
              <a:lnSpc>
                <a:spcPct val="150000"/>
              </a:lnSpc>
              <a:spcBef>
                <a:spcPct val="50000"/>
              </a:spcBef>
              <a:defRPr/>
            </a:pPr>
            <a:r>
              <a:rPr lang="en-US" sz="1000" dirty="0" smtClean="0">
                <a:solidFill>
                  <a:srgbClr val="808388"/>
                </a:solidFill>
                <a:latin typeface="Calibri"/>
                <a:ea typeface="ＭＳ Ｐゴシック" charset="-128"/>
              </a:rPr>
              <a:t>©2014, </a:t>
            </a:r>
            <a:r>
              <a:rPr lang="en-US" sz="1000" dirty="0">
                <a:solidFill>
                  <a:srgbClr val="808388"/>
                </a:solidFill>
                <a:latin typeface="Calibri"/>
                <a:ea typeface="ＭＳ Ｐゴシック" charset="-128"/>
              </a:rPr>
              <a:t>Cognizant 		</a:t>
            </a:r>
          </a:p>
        </p:txBody>
      </p:sp>
      <p:pic>
        <p:nvPicPr>
          <p:cNvPr id="7" name="CG_logoReflect_RGB.png" descr="/Users/jason_feuilly/Desktop/CG_logoReflect_RGB.png"/>
          <p:cNvPicPr>
            <a:picLocks noChangeAspect="1"/>
          </p:cNvPicPr>
          <p:nvPr userDrawn="1"/>
        </p:nvPicPr>
        <p:blipFill>
          <a:blip r:embed="rId2" cstate="print"/>
          <a:srcRect/>
          <a:stretch>
            <a:fillRect/>
          </a:stretch>
        </p:blipFill>
        <p:spPr bwMode="auto">
          <a:xfrm>
            <a:off x="6019800" y="5715000"/>
            <a:ext cx="2955925" cy="1084263"/>
          </a:xfrm>
          <a:prstGeom prst="rect">
            <a:avLst/>
          </a:prstGeom>
          <a:noFill/>
          <a:ln w="9525">
            <a:noFill/>
            <a:miter lim="800000"/>
            <a:headEnd/>
            <a:tailEnd/>
          </a:ln>
        </p:spPr>
      </p:pic>
      <p:pic>
        <p:nvPicPr>
          <p:cNvPr id="8" name="Picture 9" descr="Cognizant_36x84_04D.png"/>
          <p:cNvPicPr>
            <a:picLocks noChangeAspect="1"/>
          </p:cNvPicPr>
          <p:nvPr userDrawn="1"/>
        </p:nvPicPr>
        <p:blipFill>
          <a:blip r:embed="rId3" cstate="print"/>
          <a:srcRect t="1440"/>
          <a:stretch>
            <a:fillRect/>
          </a:stretch>
        </p:blipFill>
        <p:spPr bwMode="auto">
          <a:xfrm>
            <a:off x="185738" y="0"/>
            <a:ext cx="576262" cy="3614738"/>
          </a:xfrm>
          <a:prstGeom prst="rect">
            <a:avLst/>
          </a:prstGeom>
          <a:noFill/>
          <a:ln w="9525">
            <a:noFill/>
            <a:miter lim="800000"/>
            <a:headEnd/>
            <a:tailEnd/>
          </a:ln>
        </p:spPr>
      </p:pic>
      <p:pic>
        <p:nvPicPr>
          <p:cNvPr id="9" name="Picture 7" descr="side_circles.png"/>
          <p:cNvPicPr>
            <a:picLocks noChangeAspect="1"/>
          </p:cNvPicPr>
          <p:nvPr userDrawn="1"/>
        </p:nvPicPr>
        <p:blipFill>
          <a:blip r:embed="rId4" cstate="print"/>
          <a:srcRect r="53333"/>
          <a:stretch>
            <a:fillRect/>
          </a:stretch>
        </p:blipFill>
        <p:spPr bwMode="auto">
          <a:xfrm>
            <a:off x="8882063" y="1981200"/>
            <a:ext cx="261937" cy="2578100"/>
          </a:xfrm>
          <a:prstGeom prst="rect">
            <a:avLst/>
          </a:prstGeom>
          <a:noFill/>
          <a:ln w="9525">
            <a:noFill/>
            <a:miter lim="800000"/>
            <a:headEnd/>
            <a:tailEnd/>
          </a:ln>
        </p:spPr>
      </p:pic>
      <p:sp>
        <p:nvSpPr>
          <p:cNvPr id="36870" name="Rectangle 3"/>
          <p:cNvSpPr>
            <a:spLocks noGrp="1" noChangeArrowheads="1"/>
          </p:cNvSpPr>
          <p:nvPr>
            <p:ph type="subTitle" idx="1"/>
          </p:nvPr>
        </p:nvSpPr>
        <p:spPr>
          <a:xfrm>
            <a:off x="1447800" y="3157537"/>
            <a:ext cx="6400800" cy="1295400"/>
          </a:xfrm>
        </p:spPr>
        <p:txBody>
          <a:bodyPr/>
          <a:lstStyle>
            <a:lvl1pPr marL="0" indent="0">
              <a:defRPr sz="2000">
                <a:solidFill>
                  <a:srgbClr val="3E9AC0"/>
                </a:solidFill>
              </a:defRPr>
            </a:lvl1pPr>
          </a:lstStyle>
          <a:p>
            <a:r>
              <a:rPr lang="en-US" dirty="0" smtClean="0"/>
              <a:t>Click to edit Master subtitle style</a:t>
            </a:r>
            <a:endParaRPr lang="en-US" dirty="0"/>
          </a:p>
        </p:txBody>
      </p:sp>
      <p:sp>
        <p:nvSpPr>
          <p:cNvPr id="36869" name="Rectangle 2"/>
          <p:cNvSpPr>
            <a:spLocks noGrp="1" noChangeArrowheads="1"/>
          </p:cNvSpPr>
          <p:nvPr>
            <p:ph type="ctrTitle"/>
          </p:nvPr>
        </p:nvSpPr>
        <p:spPr>
          <a:xfrm>
            <a:off x="1447800" y="1219200"/>
            <a:ext cx="6400800" cy="1938337"/>
          </a:xfrm>
        </p:spPr>
        <p:txBody>
          <a:bodyPr anchor="b"/>
          <a:lstStyle>
            <a:lvl1pPr marL="0" marR="0" indent="0" algn="l" defTabSz="914400" rtl="0" eaLnBrk="0" fontAlgn="base" latinLnBrk="0" hangingPunct="0">
              <a:lnSpc>
                <a:spcPct val="100000"/>
              </a:lnSpc>
              <a:spcBef>
                <a:spcPct val="0"/>
              </a:spcBef>
              <a:spcAft>
                <a:spcPct val="0"/>
              </a:spcAft>
              <a:buClrTx/>
              <a:buSzTx/>
              <a:buFontTx/>
              <a:buNone/>
              <a:tabLst/>
              <a:defRPr sz="3600">
                <a:solidFill>
                  <a:schemeClr val="tx1"/>
                </a:solidFill>
              </a:defRPr>
            </a:lvl1pPr>
          </a:lstStyle>
          <a:p>
            <a:r>
              <a:rPr lang="en-US" dirty="0" smtClean="0"/>
              <a:t>Click to edit Master title style</a:t>
            </a:r>
            <a:endParaRPr lang="en-US" dirty="0"/>
          </a:p>
        </p:txBody>
      </p:sp>
      <p:pic>
        <p:nvPicPr>
          <p:cNvPr id="1026"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029450" y="4495800"/>
            <a:ext cx="158115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9187352"/>
      </p:ext>
    </p:extLst>
  </p:cSld>
  <p:clrMapOvr>
    <a:masterClrMapping/>
  </p:clrMapOvr>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rot="10800000">
            <a:off x="0" y="0"/>
            <a:ext cx="9144000" cy="762000"/>
          </a:xfrm>
          <a:prstGeom prst="rect">
            <a:avLst/>
          </a:prstGeom>
          <a:gradFill>
            <a:gsLst>
              <a:gs pos="0">
                <a:schemeClr val="accent1">
                  <a:lumMod val="40000"/>
                  <a:lumOff val="60000"/>
                </a:schemeClr>
              </a:gs>
              <a:gs pos="25000">
                <a:schemeClr val="accent1">
                  <a:lumMod val="20000"/>
                  <a:lumOff val="80000"/>
                </a:schemeClr>
              </a:gs>
              <a:gs pos="84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5" name="Rectangle 4"/>
          <p:cNvSpPr>
            <a:spLocks noChangeArrowheads="1"/>
          </p:cNvSpPr>
          <p:nvPr userDrawn="1"/>
        </p:nvSpPr>
        <p:spPr bwMode="auto">
          <a:xfrm>
            <a:off x="0" y="5257800"/>
            <a:ext cx="9144000" cy="1600200"/>
          </a:xfrm>
          <a:prstGeom prst="rect">
            <a:avLst/>
          </a:prstGeom>
          <a:gradFill>
            <a:gsLst>
              <a:gs pos="0">
                <a:schemeClr val="accent1">
                  <a:lumMod val="40000"/>
                  <a:lumOff val="60000"/>
                </a:schemeClr>
              </a:gs>
              <a:gs pos="25000">
                <a:schemeClr val="accent1">
                  <a:lumMod val="20000"/>
                  <a:lumOff val="80000"/>
                </a:schemeClr>
              </a:gs>
              <a:gs pos="100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6" name="Text Box 1042"/>
          <p:cNvSpPr txBox="1">
            <a:spLocks noChangeArrowheads="1"/>
          </p:cNvSpPr>
          <p:nvPr/>
        </p:nvSpPr>
        <p:spPr bwMode="auto">
          <a:xfrm>
            <a:off x="381000" y="6172200"/>
            <a:ext cx="6096000" cy="323165"/>
          </a:xfrm>
          <a:prstGeom prst="rect">
            <a:avLst/>
          </a:prstGeom>
          <a:noFill/>
          <a:ln w="9525">
            <a:noFill/>
            <a:miter lim="800000"/>
            <a:headEnd/>
            <a:tailEnd/>
          </a:ln>
        </p:spPr>
        <p:txBody>
          <a:bodyPr>
            <a:spAutoFit/>
          </a:bodyPr>
          <a:lstStyle/>
          <a:p>
            <a:pPr>
              <a:lnSpc>
                <a:spcPct val="150000"/>
              </a:lnSpc>
              <a:spcBef>
                <a:spcPct val="50000"/>
              </a:spcBef>
              <a:defRPr/>
            </a:pPr>
            <a:r>
              <a:rPr lang="en-US" sz="1000" dirty="0" smtClean="0">
                <a:solidFill>
                  <a:srgbClr val="808388"/>
                </a:solidFill>
                <a:latin typeface="Calibri"/>
                <a:ea typeface="ＭＳ Ｐゴシック" charset="-128"/>
              </a:rPr>
              <a:t>©2014, </a:t>
            </a:r>
            <a:r>
              <a:rPr lang="en-US" sz="1000" dirty="0">
                <a:solidFill>
                  <a:srgbClr val="808388"/>
                </a:solidFill>
                <a:latin typeface="Calibri"/>
                <a:ea typeface="ＭＳ Ｐゴシック" charset="-128"/>
              </a:rPr>
              <a:t>Cognizant 		</a:t>
            </a:r>
          </a:p>
        </p:txBody>
      </p:sp>
      <p:pic>
        <p:nvPicPr>
          <p:cNvPr id="7" name="CG_logoReflect_RGB.png" descr="/Users/jason_feuilly/Desktop/CG_logoReflect_RGB.png"/>
          <p:cNvPicPr>
            <a:picLocks noChangeAspect="1"/>
          </p:cNvPicPr>
          <p:nvPr userDrawn="1"/>
        </p:nvPicPr>
        <p:blipFill>
          <a:blip r:embed="rId2" cstate="print"/>
          <a:srcRect/>
          <a:stretch>
            <a:fillRect/>
          </a:stretch>
        </p:blipFill>
        <p:spPr bwMode="auto">
          <a:xfrm>
            <a:off x="6019800" y="5715000"/>
            <a:ext cx="2955925" cy="1084263"/>
          </a:xfrm>
          <a:prstGeom prst="rect">
            <a:avLst/>
          </a:prstGeom>
          <a:noFill/>
          <a:ln w="9525">
            <a:noFill/>
            <a:miter lim="800000"/>
            <a:headEnd/>
            <a:tailEnd/>
          </a:ln>
        </p:spPr>
      </p:pic>
      <p:pic>
        <p:nvPicPr>
          <p:cNvPr id="8" name="Picture 9" descr="Cognizant_36x84_04D.png"/>
          <p:cNvPicPr>
            <a:picLocks noChangeAspect="1"/>
          </p:cNvPicPr>
          <p:nvPr userDrawn="1"/>
        </p:nvPicPr>
        <p:blipFill>
          <a:blip r:embed="rId3" cstate="print"/>
          <a:srcRect t="1440"/>
          <a:stretch>
            <a:fillRect/>
          </a:stretch>
        </p:blipFill>
        <p:spPr bwMode="auto">
          <a:xfrm>
            <a:off x="185738" y="0"/>
            <a:ext cx="576262" cy="3614738"/>
          </a:xfrm>
          <a:prstGeom prst="rect">
            <a:avLst/>
          </a:prstGeom>
          <a:noFill/>
          <a:ln w="9525">
            <a:noFill/>
            <a:miter lim="800000"/>
            <a:headEnd/>
            <a:tailEnd/>
          </a:ln>
        </p:spPr>
      </p:pic>
      <p:pic>
        <p:nvPicPr>
          <p:cNvPr id="9" name="Picture 7" descr="side_circles.png"/>
          <p:cNvPicPr>
            <a:picLocks noChangeAspect="1"/>
          </p:cNvPicPr>
          <p:nvPr userDrawn="1"/>
        </p:nvPicPr>
        <p:blipFill>
          <a:blip r:embed="rId4" cstate="print"/>
          <a:srcRect r="53333"/>
          <a:stretch>
            <a:fillRect/>
          </a:stretch>
        </p:blipFill>
        <p:spPr bwMode="auto">
          <a:xfrm>
            <a:off x="8882063" y="1981200"/>
            <a:ext cx="261937" cy="2578100"/>
          </a:xfrm>
          <a:prstGeom prst="rect">
            <a:avLst/>
          </a:prstGeom>
          <a:noFill/>
          <a:ln w="9525">
            <a:noFill/>
            <a:miter lim="800000"/>
            <a:headEnd/>
            <a:tailEnd/>
          </a:ln>
        </p:spPr>
      </p:pic>
      <p:sp>
        <p:nvSpPr>
          <p:cNvPr id="36870" name="Rectangle 3"/>
          <p:cNvSpPr>
            <a:spLocks noGrp="1" noChangeArrowheads="1"/>
          </p:cNvSpPr>
          <p:nvPr>
            <p:ph type="subTitle" idx="1"/>
          </p:nvPr>
        </p:nvSpPr>
        <p:spPr>
          <a:xfrm>
            <a:off x="1524000" y="2895600"/>
            <a:ext cx="6248400" cy="1524000"/>
          </a:xfrm>
        </p:spPr>
        <p:txBody>
          <a:bodyPr/>
          <a:lstStyle>
            <a:lvl1pPr marL="0" indent="0">
              <a:defRPr sz="2000">
                <a:solidFill>
                  <a:srgbClr val="3E9AC0"/>
                </a:solidFill>
              </a:defRPr>
            </a:lvl1pPr>
          </a:lstStyle>
          <a:p>
            <a:r>
              <a:rPr lang="en-US" dirty="0" smtClean="0"/>
              <a:t>Click to edit Master subtitle style</a:t>
            </a:r>
            <a:endParaRPr lang="en-US" dirty="0"/>
          </a:p>
        </p:txBody>
      </p:sp>
      <p:pic>
        <p:nvPicPr>
          <p:cNvPr id="11" name="Object 2" descr="cid:image001.png@01CC1AEA.50FDC6E0"/>
          <p:cNvPicPr>
            <a:picLocks noChangeAspect="1" noChangeArrowheads="1"/>
          </p:cNvPicPr>
          <p:nvPr userDrawn="1"/>
        </p:nvPicPr>
        <p:blipFill>
          <a:blip r:embed="rId5" cstate="print"/>
          <a:srcRect b="16041"/>
          <a:stretch>
            <a:fillRect/>
          </a:stretch>
        </p:blipFill>
        <p:spPr bwMode="auto">
          <a:xfrm>
            <a:off x="1447801" y="762000"/>
            <a:ext cx="6400800" cy="2057400"/>
          </a:xfrm>
          <a:prstGeom prst="rect">
            <a:avLst/>
          </a:prstGeom>
          <a:noFill/>
          <a:ln w="9525">
            <a:noFill/>
            <a:miter lim="800000"/>
            <a:headEnd/>
            <a:tailEnd/>
          </a:ln>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029450" y="4495800"/>
            <a:ext cx="158115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2304257"/>
      </p:ext>
    </p:extLst>
  </p:cSld>
  <p:clrMapOvr>
    <a:masterClrMapping/>
  </p:clrMapOvr>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rot="10800000">
            <a:off x="0" y="0"/>
            <a:ext cx="9144000" cy="762000"/>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fontAlgn="auto">
              <a:spcBef>
                <a:spcPts val="0"/>
              </a:spcBef>
              <a:spcAft>
                <a:spcPts val="0"/>
              </a:spcAft>
              <a:defRPr/>
            </a:pPr>
            <a:endParaRPr lang="en-US" sz="1800" dirty="0">
              <a:solidFill>
                <a:srgbClr val="000000"/>
              </a:solidFill>
            </a:endParaRPr>
          </a:p>
        </p:txBody>
      </p:sp>
      <p:sp>
        <p:nvSpPr>
          <p:cNvPr id="3" name="Rectangle 2"/>
          <p:cNvSpPr>
            <a:spLocks noChangeArrowheads="1"/>
          </p:cNvSpPr>
          <p:nvPr userDrawn="1"/>
        </p:nvSpPr>
        <p:spPr bwMode="auto">
          <a:xfrm>
            <a:off x="0" y="5562600"/>
            <a:ext cx="9144000" cy="1295400"/>
          </a:xfrm>
          <a:prstGeom prst="rect">
            <a:avLst/>
          </a:prstGeom>
          <a:gradFill>
            <a:gsLst>
              <a:gs pos="0">
                <a:schemeClr val="accent1">
                  <a:lumMod val="40000"/>
                  <a:lumOff val="60000"/>
                </a:schemeClr>
              </a:gs>
              <a:gs pos="25000">
                <a:schemeClr val="accent1">
                  <a:lumMod val="20000"/>
                  <a:lumOff val="80000"/>
                </a:schemeClr>
              </a:gs>
              <a:gs pos="100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fontAlgn="auto">
              <a:spcBef>
                <a:spcPts val="0"/>
              </a:spcBef>
              <a:spcAft>
                <a:spcPts val="0"/>
              </a:spcAft>
              <a:defRPr/>
            </a:pPr>
            <a:endParaRPr lang="en-US" sz="1800" dirty="0">
              <a:solidFill>
                <a:srgbClr val="000000"/>
              </a:solidFill>
            </a:endParaRPr>
          </a:p>
        </p:txBody>
      </p:sp>
      <p:sp>
        <p:nvSpPr>
          <p:cNvPr id="4" name="Rectangle 33"/>
          <p:cNvSpPr>
            <a:spLocks noChangeArrowheads="1"/>
          </p:cNvSpPr>
          <p:nvPr/>
        </p:nvSpPr>
        <p:spPr bwMode="auto">
          <a:xfrm>
            <a:off x="228600" y="6248400"/>
            <a:ext cx="5181600" cy="228600"/>
          </a:xfrm>
          <a:prstGeom prst="rect">
            <a:avLst/>
          </a:prstGeom>
          <a:noFill/>
          <a:ln w="9525">
            <a:noFill/>
            <a:miter lim="800000"/>
            <a:headEnd/>
            <a:tailEnd/>
          </a:ln>
          <a:effectLst/>
        </p:spPr>
        <p:txBody>
          <a:bodyPr/>
          <a:lstStyle/>
          <a:p>
            <a:pPr eaLnBrk="0" fontAlgn="auto" hangingPunct="0">
              <a:lnSpc>
                <a:spcPct val="190000"/>
              </a:lnSpc>
              <a:spcBef>
                <a:spcPts val="0"/>
              </a:spcBef>
              <a:spcAft>
                <a:spcPts val="0"/>
              </a:spcAft>
              <a:defRPr/>
            </a:pPr>
            <a:r>
              <a:rPr lang="en-US" sz="900" dirty="0">
                <a:solidFill>
                  <a:srgbClr val="000000"/>
                </a:solidFill>
                <a:latin typeface="Verdana" charset="0"/>
                <a:ea typeface="ＭＳ Ｐゴシック" charset="-128"/>
              </a:rPr>
              <a:t>      </a:t>
            </a:r>
            <a:r>
              <a:rPr lang="en-US" sz="800" dirty="0">
                <a:solidFill>
                  <a:srgbClr val="000000"/>
                </a:solidFill>
                <a:latin typeface="Verdana" charset="0"/>
                <a:ea typeface="ＭＳ Ｐゴシック" charset="-128"/>
              </a:rPr>
              <a:t>|  </a:t>
            </a:r>
            <a:r>
              <a:rPr lang="en-US" sz="800" dirty="0" smtClean="0">
                <a:solidFill>
                  <a:srgbClr val="000000"/>
                </a:solidFill>
                <a:latin typeface="Verdana" charset="0"/>
                <a:ea typeface="ＭＳ Ｐゴシック" charset="-128"/>
              </a:rPr>
              <a:t>©2014, </a:t>
            </a:r>
            <a:r>
              <a:rPr lang="en-US" sz="800" dirty="0">
                <a:solidFill>
                  <a:srgbClr val="000000"/>
                </a:solidFill>
                <a:latin typeface="Verdana" charset="0"/>
                <a:ea typeface="ＭＳ Ｐゴシック" charset="-128"/>
              </a:rPr>
              <a:t>Cognizant 		</a:t>
            </a:r>
            <a:endParaRPr lang="en-US" sz="900" dirty="0">
              <a:solidFill>
                <a:srgbClr val="000000"/>
              </a:solidFill>
              <a:latin typeface="Verdana" charset="0"/>
              <a:ea typeface="ＭＳ Ｐゴシック" charset="-128"/>
            </a:endParaRPr>
          </a:p>
        </p:txBody>
      </p:sp>
      <p:pic>
        <p:nvPicPr>
          <p:cNvPr id="5" name="CG_logoReflect_RGB.png" descr="/Users/jason_feuilly/Desktop/CG_logoReflect_RGB.png"/>
          <p:cNvPicPr>
            <a:picLocks noChangeAspect="1"/>
          </p:cNvPicPr>
          <p:nvPr userDrawn="1"/>
        </p:nvPicPr>
        <p:blipFill>
          <a:blip r:embed="rId2" cstate="print"/>
          <a:srcRect/>
          <a:stretch>
            <a:fillRect/>
          </a:stretch>
        </p:blipFill>
        <p:spPr bwMode="auto">
          <a:xfrm>
            <a:off x="7104063" y="6137275"/>
            <a:ext cx="1963737" cy="720725"/>
          </a:xfrm>
          <a:prstGeom prst="rect">
            <a:avLst/>
          </a:prstGeom>
          <a:noFill/>
          <a:ln w="9525">
            <a:noFill/>
            <a:miter lim="800000"/>
            <a:headEnd/>
            <a:tailEnd/>
          </a:ln>
        </p:spPr>
      </p:pic>
      <p:sp>
        <p:nvSpPr>
          <p:cNvPr id="6" name="Round Same Side Corner Rectangle 5"/>
          <p:cNvSpPr/>
          <p:nvPr userDrawn="1"/>
        </p:nvSpPr>
        <p:spPr bwMode="auto">
          <a:xfrm rot="5400000">
            <a:off x="2514600" y="-381000"/>
            <a:ext cx="2362200" cy="7391400"/>
          </a:xfrm>
          <a:prstGeom prst="round2SameRect">
            <a:avLst/>
          </a:prstGeom>
          <a:solidFill>
            <a:srgbClr val="55B738"/>
          </a:solidFill>
          <a:ln w="9525" cap="flat" cmpd="sng" algn="ctr">
            <a:noFill/>
            <a:prstDash val="solid"/>
            <a:round/>
            <a:headEnd type="none" w="med" len="med"/>
            <a:tailEnd type="none" w="med" len="med"/>
          </a:ln>
          <a:effectLst/>
        </p:spPr>
        <p:txBody>
          <a:bodyPr/>
          <a:lstStyle/>
          <a:p>
            <a:pPr eaLnBrk="0" fontAlgn="auto" hangingPunct="0">
              <a:spcBef>
                <a:spcPts val="0"/>
              </a:spcBef>
              <a:spcAft>
                <a:spcPts val="0"/>
              </a:spcAft>
              <a:defRPr/>
            </a:pPr>
            <a:endParaRPr lang="en-US" sz="1800" dirty="0">
              <a:solidFill>
                <a:srgbClr val="000000"/>
              </a:solidFill>
              <a:latin typeface="Arial" pitchFamily="-12" charset="0"/>
              <a:ea typeface="ＭＳ Ｐゴシック" pitchFamily="-12" charset="-128"/>
              <a:cs typeface="ＭＳ Ｐゴシック" pitchFamily="-12" charset="-128"/>
            </a:endParaRPr>
          </a:p>
        </p:txBody>
      </p:sp>
      <p:pic>
        <p:nvPicPr>
          <p:cNvPr id="7" name="Picture 10" descr="side_circles.png"/>
          <p:cNvPicPr>
            <a:picLocks noChangeAspect="1"/>
          </p:cNvPicPr>
          <p:nvPr userDrawn="1"/>
        </p:nvPicPr>
        <p:blipFill>
          <a:blip r:embed="rId3" cstate="print"/>
          <a:srcRect r="53333"/>
          <a:stretch>
            <a:fillRect/>
          </a:stretch>
        </p:blipFill>
        <p:spPr bwMode="auto">
          <a:xfrm>
            <a:off x="8882063" y="1981200"/>
            <a:ext cx="261937" cy="2578100"/>
          </a:xfrm>
          <a:prstGeom prst="rect">
            <a:avLst/>
          </a:prstGeom>
          <a:noFill/>
          <a:ln w="9525">
            <a:noFill/>
            <a:miter lim="800000"/>
            <a:headEnd/>
            <a:tailEnd/>
          </a:ln>
        </p:spPr>
      </p:pic>
      <p:sp>
        <p:nvSpPr>
          <p:cNvPr id="8" name="Rectangle 42"/>
          <p:cNvSpPr>
            <a:spLocks noGrp="1" noChangeArrowheads="1"/>
          </p:cNvSpPr>
          <p:nvPr>
            <p:ph type="sldNum" sz="quarter" idx="10"/>
          </p:nvPr>
        </p:nvSpPr>
        <p:spPr>
          <a:xfrm>
            <a:off x="76200" y="6324600"/>
            <a:ext cx="457200" cy="457200"/>
          </a:xfrm>
        </p:spPr>
        <p:txBody>
          <a:bodyPr/>
          <a:lstStyle>
            <a:lvl1pPr>
              <a:defRPr sz="1200" smtClean="0">
                <a:solidFill>
                  <a:srgbClr val="6DB23F"/>
                </a:solidFill>
              </a:defRPr>
            </a:lvl1pPr>
          </a:lstStyle>
          <a:p>
            <a:pPr>
              <a:defRPr/>
            </a:pPr>
            <a:fld id="{57286BCD-E8BF-4D07-A893-484F77487C52}" type="slidenum">
              <a:rPr lang="en-US"/>
              <a:pPr>
                <a:defRPr/>
              </a:pPr>
              <a:t>‹#›</a:t>
            </a:fld>
            <a:endParaRPr lang="en-US" dirty="0"/>
          </a:p>
        </p:txBody>
      </p:sp>
    </p:spTree>
    <p:extLst>
      <p:ext uri="{BB962C8B-B14F-4D97-AF65-F5344CB8AC3E}">
        <p14:creationId xmlns:p14="http://schemas.microsoft.com/office/powerpoint/2010/main" val="886196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rot="10800000">
            <a:off x="0" y="0"/>
            <a:ext cx="9144000" cy="762000"/>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sp>
        <p:nvSpPr>
          <p:cNvPr id="3" name="Rectangle 2"/>
          <p:cNvSpPr>
            <a:spLocks noChangeArrowheads="1"/>
          </p:cNvSpPr>
          <p:nvPr userDrawn="1"/>
        </p:nvSpPr>
        <p:spPr bwMode="auto">
          <a:xfrm>
            <a:off x="0" y="5562600"/>
            <a:ext cx="9144000" cy="1295400"/>
          </a:xfrm>
          <a:prstGeom prst="rect">
            <a:avLst/>
          </a:prstGeom>
          <a:gradFill>
            <a:gsLst>
              <a:gs pos="0">
                <a:schemeClr val="accent1">
                  <a:lumMod val="40000"/>
                  <a:lumOff val="60000"/>
                </a:schemeClr>
              </a:gs>
              <a:gs pos="25000">
                <a:schemeClr val="accent1">
                  <a:lumMod val="20000"/>
                  <a:lumOff val="80000"/>
                </a:schemeClr>
              </a:gs>
              <a:gs pos="100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sp>
        <p:nvSpPr>
          <p:cNvPr id="4" name="Rectangle 33"/>
          <p:cNvSpPr>
            <a:spLocks noChangeArrowheads="1"/>
          </p:cNvSpPr>
          <p:nvPr/>
        </p:nvSpPr>
        <p:spPr bwMode="auto">
          <a:xfrm>
            <a:off x="228600" y="6248400"/>
            <a:ext cx="5181600" cy="228600"/>
          </a:xfrm>
          <a:prstGeom prst="rect">
            <a:avLst/>
          </a:prstGeom>
          <a:noFill/>
          <a:ln w="9525">
            <a:noFill/>
            <a:miter lim="800000"/>
            <a:headEnd/>
            <a:tailEnd/>
          </a:ln>
          <a:effectLst/>
        </p:spPr>
        <p:txBody>
          <a:bodyPr/>
          <a:lstStyle/>
          <a:p>
            <a:pPr eaLnBrk="0" hangingPunct="0">
              <a:lnSpc>
                <a:spcPct val="190000"/>
              </a:lnSpc>
              <a:defRPr/>
            </a:pPr>
            <a:r>
              <a:rPr lang="en-US" sz="900" dirty="0">
                <a:solidFill>
                  <a:srgbClr val="000000"/>
                </a:solidFill>
                <a:latin typeface="Verdana" charset="0"/>
              </a:rPr>
              <a:t>      </a:t>
            </a:r>
            <a:r>
              <a:rPr lang="en-US" sz="800" dirty="0">
                <a:solidFill>
                  <a:srgbClr val="000000"/>
                </a:solidFill>
                <a:latin typeface="Verdana" charset="0"/>
              </a:rPr>
              <a:t>|  </a:t>
            </a:r>
            <a:r>
              <a:rPr lang="en-US" sz="800" dirty="0" smtClean="0">
                <a:solidFill>
                  <a:srgbClr val="000000"/>
                </a:solidFill>
                <a:latin typeface="Verdana" charset="0"/>
              </a:rPr>
              <a:t>©2014, </a:t>
            </a:r>
            <a:r>
              <a:rPr lang="en-US" sz="800" dirty="0">
                <a:solidFill>
                  <a:srgbClr val="000000"/>
                </a:solidFill>
                <a:latin typeface="Verdana" charset="0"/>
              </a:rPr>
              <a:t>Cognizant 		</a:t>
            </a:r>
            <a:endParaRPr lang="en-US" sz="900" dirty="0">
              <a:solidFill>
                <a:srgbClr val="000000"/>
              </a:solidFill>
              <a:latin typeface="Verdana" charset="0"/>
            </a:endParaRPr>
          </a:p>
        </p:txBody>
      </p:sp>
      <p:pic>
        <p:nvPicPr>
          <p:cNvPr id="5" name="CG_logoReflect_RGB.png" descr="/Users/jason_feuilly/Desktop/CG_logoReflect_RGB.png"/>
          <p:cNvPicPr>
            <a:picLocks noChangeAspect="1"/>
          </p:cNvPicPr>
          <p:nvPr userDrawn="1"/>
        </p:nvPicPr>
        <p:blipFill>
          <a:blip r:embed="rId2" cstate="print"/>
          <a:srcRect/>
          <a:stretch>
            <a:fillRect/>
          </a:stretch>
        </p:blipFill>
        <p:spPr bwMode="auto">
          <a:xfrm>
            <a:off x="7104063" y="6137275"/>
            <a:ext cx="1963737" cy="720725"/>
          </a:xfrm>
          <a:prstGeom prst="rect">
            <a:avLst/>
          </a:prstGeom>
          <a:noFill/>
          <a:ln w="9525">
            <a:noFill/>
            <a:miter lim="800000"/>
            <a:headEnd/>
            <a:tailEnd/>
          </a:ln>
        </p:spPr>
      </p:pic>
      <p:sp>
        <p:nvSpPr>
          <p:cNvPr id="6" name="Round Same Side Corner Rectangle 5"/>
          <p:cNvSpPr/>
          <p:nvPr userDrawn="1"/>
        </p:nvSpPr>
        <p:spPr bwMode="auto">
          <a:xfrm rot="5400000">
            <a:off x="2514600" y="-381000"/>
            <a:ext cx="2362200" cy="7391400"/>
          </a:xfrm>
          <a:prstGeom prst="round2SameRect">
            <a:avLst/>
          </a:prstGeom>
          <a:solidFill>
            <a:srgbClr val="55B738"/>
          </a:solidFill>
          <a:ln w="9525" cap="flat" cmpd="sng" algn="ctr">
            <a:noFill/>
            <a:prstDash val="solid"/>
            <a:round/>
            <a:headEnd type="none" w="med" len="med"/>
            <a:tailEnd type="none" w="med" len="med"/>
          </a:ln>
          <a:effectLst/>
        </p:spPr>
        <p:txBody>
          <a:bodyPr/>
          <a:lstStyle/>
          <a:p>
            <a:pPr eaLnBrk="0" hangingPunct="0">
              <a:defRPr/>
            </a:pPr>
            <a:endParaRPr lang="en-US" dirty="0">
              <a:latin typeface="Arial" pitchFamily="-12" charset="0"/>
              <a:ea typeface="ＭＳ Ｐゴシック" pitchFamily="-12" charset="-128"/>
              <a:cs typeface="ＭＳ Ｐゴシック" pitchFamily="-12" charset="-128"/>
            </a:endParaRPr>
          </a:p>
        </p:txBody>
      </p:sp>
      <p:pic>
        <p:nvPicPr>
          <p:cNvPr id="7" name="Picture 10" descr="side_circles.png"/>
          <p:cNvPicPr>
            <a:picLocks noChangeAspect="1"/>
          </p:cNvPicPr>
          <p:nvPr userDrawn="1"/>
        </p:nvPicPr>
        <p:blipFill>
          <a:blip r:embed="rId3" cstate="print"/>
          <a:srcRect r="53333"/>
          <a:stretch>
            <a:fillRect/>
          </a:stretch>
        </p:blipFill>
        <p:spPr bwMode="auto">
          <a:xfrm>
            <a:off x="8882063" y="1981200"/>
            <a:ext cx="261937" cy="2578100"/>
          </a:xfrm>
          <a:prstGeom prst="rect">
            <a:avLst/>
          </a:prstGeom>
          <a:noFill/>
          <a:ln w="9525">
            <a:noFill/>
            <a:miter lim="800000"/>
            <a:headEnd/>
            <a:tailEnd/>
          </a:ln>
        </p:spPr>
      </p:pic>
      <p:sp>
        <p:nvSpPr>
          <p:cNvPr id="8" name="Rectangle 42"/>
          <p:cNvSpPr>
            <a:spLocks noGrp="1" noChangeArrowheads="1"/>
          </p:cNvSpPr>
          <p:nvPr>
            <p:ph type="sldNum" sz="quarter" idx="10"/>
          </p:nvPr>
        </p:nvSpPr>
        <p:spPr>
          <a:xfrm>
            <a:off x="76200" y="6324600"/>
            <a:ext cx="457200" cy="457200"/>
          </a:xfrm>
        </p:spPr>
        <p:txBody>
          <a:bodyPr/>
          <a:lstStyle>
            <a:lvl1pPr>
              <a:defRPr sz="1200">
                <a:solidFill>
                  <a:srgbClr val="6DB23F"/>
                </a:solidFill>
              </a:defRPr>
            </a:lvl1pPr>
          </a:lstStyle>
          <a:p>
            <a:pPr>
              <a:defRPr/>
            </a:pPr>
            <a:fld id="{7FF729A0-4847-4CFE-A36E-0937E9928EA0}"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9_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rot="10800000">
            <a:off x="0" y="0"/>
            <a:ext cx="9144000" cy="762000"/>
          </a:xfrm>
          <a:prstGeom prst="rect">
            <a:avLst/>
          </a:prstGeom>
          <a:gradFill>
            <a:gsLst>
              <a:gs pos="0">
                <a:schemeClr val="accent1">
                  <a:lumMod val="40000"/>
                  <a:lumOff val="60000"/>
                </a:schemeClr>
              </a:gs>
              <a:gs pos="25000">
                <a:schemeClr val="accent1">
                  <a:lumMod val="20000"/>
                  <a:lumOff val="80000"/>
                </a:schemeClr>
              </a:gs>
              <a:gs pos="84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sp>
        <p:nvSpPr>
          <p:cNvPr id="5" name="Rectangle 4"/>
          <p:cNvSpPr>
            <a:spLocks noChangeArrowheads="1"/>
          </p:cNvSpPr>
          <p:nvPr userDrawn="1"/>
        </p:nvSpPr>
        <p:spPr bwMode="auto">
          <a:xfrm>
            <a:off x="0" y="5257800"/>
            <a:ext cx="9144000" cy="1600200"/>
          </a:xfrm>
          <a:prstGeom prst="rect">
            <a:avLst/>
          </a:prstGeom>
          <a:gradFill>
            <a:gsLst>
              <a:gs pos="0">
                <a:schemeClr val="accent1">
                  <a:lumMod val="40000"/>
                  <a:lumOff val="60000"/>
                </a:schemeClr>
              </a:gs>
              <a:gs pos="25000">
                <a:schemeClr val="accent1">
                  <a:lumMod val="20000"/>
                  <a:lumOff val="80000"/>
                </a:schemeClr>
              </a:gs>
              <a:gs pos="100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sp>
        <p:nvSpPr>
          <p:cNvPr id="6" name="Text Box 1042"/>
          <p:cNvSpPr txBox="1">
            <a:spLocks noChangeArrowheads="1"/>
          </p:cNvSpPr>
          <p:nvPr/>
        </p:nvSpPr>
        <p:spPr bwMode="auto">
          <a:xfrm>
            <a:off x="381000" y="6172200"/>
            <a:ext cx="6096000" cy="323165"/>
          </a:xfrm>
          <a:prstGeom prst="rect">
            <a:avLst/>
          </a:prstGeom>
          <a:noFill/>
          <a:ln w="9525">
            <a:noFill/>
            <a:miter lim="800000"/>
            <a:headEnd/>
            <a:tailEnd/>
          </a:ln>
        </p:spPr>
        <p:txBody>
          <a:bodyPr>
            <a:spAutoFit/>
          </a:bodyPr>
          <a:lstStyle/>
          <a:p>
            <a:pPr>
              <a:lnSpc>
                <a:spcPct val="150000"/>
              </a:lnSpc>
              <a:spcBef>
                <a:spcPct val="50000"/>
              </a:spcBef>
              <a:defRPr/>
            </a:pPr>
            <a:r>
              <a:rPr lang="en-US" sz="1000" dirty="0" smtClean="0">
                <a:solidFill>
                  <a:srgbClr val="808388"/>
                </a:solidFill>
                <a:latin typeface="Verdana" charset="0"/>
              </a:rPr>
              <a:t>©2014, </a:t>
            </a:r>
            <a:r>
              <a:rPr lang="en-US" sz="1000" dirty="0">
                <a:solidFill>
                  <a:srgbClr val="808388"/>
                </a:solidFill>
                <a:latin typeface="Verdana" charset="0"/>
              </a:rPr>
              <a:t>Cognizant 		</a:t>
            </a:r>
          </a:p>
        </p:txBody>
      </p:sp>
      <p:pic>
        <p:nvPicPr>
          <p:cNvPr id="7" name="CG_logoReflect_RGB.png" descr="/Users/jason_feuilly/Desktop/CG_logoReflect_RGB.png"/>
          <p:cNvPicPr>
            <a:picLocks noChangeAspect="1"/>
          </p:cNvPicPr>
          <p:nvPr userDrawn="1"/>
        </p:nvPicPr>
        <p:blipFill>
          <a:blip r:embed="rId2" cstate="print"/>
          <a:srcRect/>
          <a:stretch>
            <a:fillRect/>
          </a:stretch>
        </p:blipFill>
        <p:spPr bwMode="auto">
          <a:xfrm>
            <a:off x="6019800" y="5715000"/>
            <a:ext cx="2955925" cy="1084263"/>
          </a:xfrm>
          <a:prstGeom prst="rect">
            <a:avLst/>
          </a:prstGeom>
          <a:noFill/>
          <a:ln w="9525">
            <a:noFill/>
            <a:miter lim="800000"/>
            <a:headEnd/>
            <a:tailEnd/>
          </a:ln>
        </p:spPr>
      </p:pic>
      <p:pic>
        <p:nvPicPr>
          <p:cNvPr id="8" name="Picture 9" descr="Cognizant_36x84_04D.png"/>
          <p:cNvPicPr>
            <a:picLocks noChangeAspect="1"/>
          </p:cNvPicPr>
          <p:nvPr userDrawn="1"/>
        </p:nvPicPr>
        <p:blipFill>
          <a:blip r:embed="rId3" cstate="print"/>
          <a:srcRect t="1440"/>
          <a:stretch>
            <a:fillRect/>
          </a:stretch>
        </p:blipFill>
        <p:spPr bwMode="auto">
          <a:xfrm>
            <a:off x="185738" y="0"/>
            <a:ext cx="576262" cy="3614738"/>
          </a:xfrm>
          <a:prstGeom prst="rect">
            <a:avLst/>
          </a:prstGeom>
          <a:noFill/>
          <a:ln w="9525">
            <a:noFill/>
            <a:miter lim="800000"/>
            <a:headEnd/>
            <a:tailEnd/>
          </a:ln>
        </p:spPr>
      </p:pic>
      <p:sp>
        <p:nvSpPr>
          <p:cNvPr id="9" name="Rectangle 8"/>
          <p:cNvSpPr/>
          <p:nvPr userDrawn="1"/>
        </p:nvSpPr>
        <p:spPr bwMode="auto">
          <a:xfrm>
            <a:off x="6781800" y="2286000"/>
            <a:ext cx="1981200" cy="2057400"/>
          </a:xfrm>
          <a:prstGeom prst="rect">
            <a:avLst/>
          </a:prstGeom>
          <a:solidFill>
            <a:schemeClr val="bg2"/>
          </a:solidFill>
          <a:ln w="9525" cap="flat" cmpd="sng" algn="ctr">
            <a:noFill/>
            <a:prstDash val="solid"/>
            <a:round/>
            <a:headEnd type="none" w="med" len="med"/>
            <a:tailEnd type="none" w="med" len="med"/>
          </a:ln>
          <a:effectLst/>
        </p:spPr>
        <p:txBody>
          <a:bodyPr/>
          <a:lstStyle/>
          <a:p>
            <a:pPr eaLnBrk="0" hangingPunct="0">
              <a:defRPr/>
            </a:pPr>
            <a:endParaRPr lang="en-US" dirty="0">
              <a:latin typeface="Arial" pitchFamily="-12" charset="0"/>
              <a:ea typeface="ＭＳ Ｐゴシック" pitchFamily="-12" charset="-128"/>
              <a:cs typeface="ＭＳ Ｐゴシック" pitchFamily="-12" charset="-128"/>
            </a:endParaRPr>
          </a:p>
        </p:txBody>
      </p:sp>
      <p:sp>
        <p:nvSpPr>
          <p:cNvPr id="10" name="TextBox 9"/>
          <p:cNvSpPr txBox="1"/>
          <p:nvPr userDrawn="1"/>
        </p:nvSpPr>
        <p:spPr bwMode="auto">
          <a:xfrm>
            <a:off x="6858000" y="2743200"/>
            <a:ext cx="1828800" cy="1077913"/>
          </a:xfrm>
          <a:prstGeom prst="rect">
            <a:avLst/>
          </a:prstGeom>
          <a:noFill/>
          <a:ln w="9525">
            <a:noFill/>
            <a:miter lim="800000"/>
            <a:headEnd/>
            <a:tailEnd/>
          </a:ln>
        </p:spPr>
        <p:txBody>
          <a:bodyPr>
            <a:spAutoFit/>
          </a:bodyPr>
          <a:lstStyle/>
          <a:p>
            <a:pPr eaLnBrk="0" hangingPunct="0">
              <a:defRPr/>
            </a:pPr>
            <a:r>
              <a:rPr lang="en-US" sz="3200" dirty="0">
                <a:solidFill>
                  <a:schemeClr val="bg1"/>
                </a:solidFill>
                <a:latin typeface="Verdana" charset="0"/>
                <a:cs typeface="ＭＳ Ｐゴシック" charset="-128"/>
              </a:rPr>
              <a:t>Image Area</a:t>
            </a:r>
          </a:p>
        </p:txBody>
      </p:sp>
      <p:sp>
        <p:nvSpPr>
          <p:cNvPr id="36870" name="Rectangle 3"/>
          <p:cNvSpPr>
            <a:spLocks noGrp="1" noChangeArrowheads="1"/>
          </p:cNvSpPr>
          <p:nvPr>
            <p:ph type="subTitle" idx="1"/>
          </p:nvPr>
        </p:nvSpPr>
        <p:spPr>
          <a:xfrm>
            <a:off x="1295400" y="3352800"/>
            <a:ext cx="5181600" cy="1295400"/>
          </a:xfrm>
        </p:spPr>
        <p:txBody>
          <a:bodyPr/>
          <a:lstStyle>
            <a:lvl1pPr marL="0" indent="0">
              <a:defRPr sz="2000">
                <a:solidFill>
                  <a:srgbClr val="3E9AC0"/>
                </a:solidFill>
              </a:defRPr>
            </a:lvl1pPr>
          </a:lstStyle>
          <a:p>
            <a:r>
              <a:rPr lang="en-US" dirty="0" smtClean="0"/>
              <a:t>Click to edit Master subtitle style</a:t>
            </a:r>
            <a:endParaRPr lang="en-US" dirty="0"/>
          </a:p>
        </p:txBody>
      </p:sp>
      <p:sp>
        <p:nvSpPr>
          <p:cNvPr id="36869" name="Rectangle 2"/>
          <p:cNvSpPr>
            <a:spLocks noGrp="1" noChangeArrowheads="1"/>
          </p:cNvSpPr>
          <p:nvPr>
            <p:ph type="ctrTitle"/>
          </p:nvPr>
        </p:nvSpPr>
        <p:spPr>
          <a:xfrm>
            <a:off x="1295400" y="1414463"/>
            <a:ext cx="5181600" cy="1938337"/>
          </a:xfrm>
        </p:spPr>
        <p:txBody>
          <a:bodyPr anchor="b"/>
          <a:lstStyle>
            <a:lvl1pPr marL="0" marR="0" indent="0" algn="l" defTabSz="914400" rtl="0" eaLnBrk="0" fontAlgn="base" latinLnBrk="0" hangingPunct="0">
              <a:lnSpc>
                <a:spcPct val="100000"/>
              </a:lnSpc>
              <a:spcBef>
                <a:spcPct val="0"/>
              </a:spcBef>
              <a:spcAft>
                <a:spcPct val="0"/>
              </a:spcAft>
              <a:buClrTx/>
              <a:buSzTx/>
              <a:buFontTx/>
              <a:buNone/>
              <a:tabLst/>
              <a:defRPr sz="3600">
                <a:solidFill>
                  <a:schemeClr val="tx1"/>
                </a:solidFill>
              </a:defRPr>
            </a:lvl1pPr>
          </a:lstStyle>
          <a:p>
            <a:r>
              <a:rPr lang="en-US" dirty="0" smtClean="0"/>
              <a:t>Click to edit Master title style</a:t>
            </a:r>
            <a:endParaRPr lang="en-US" dirty="0"/>
          </a:p>
        </p:txBody>
      </p:sp>
    </p:spTree>
  </p:cSld>
  <p:clrMapOvr>
    <a:masterClrMapping/>
  </p:clrMapOvr>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0_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rot="10800000">
            <a:off x="0" y="0"/>
            <a:ext cx="9144000" cy="762000"/>
          </a:xfrm>
          <a:prstGeom prst="rect">
            <a:avLst/>
          </a:prstGeom>
          <a:gradFill>
            <a:gsLst>
              <a:gs pos="0">
                <a:schemeClr val="accent1">
                  <a:lumMod val="40000"/>
                  <a:lumOff val="60000"/>
                </a:schemeClr>
              </a:gs>
              <a:gs pos="25000">
                <a:schemeClr val="accent1">
                  <a:lumMod val="20000"/>
                  <a:lumOff val="80000"/>
                </a:schemeClr>
              </a:gs>
              <a:gs pos="84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sp>
        <p:nvSpPr>
          <p:cNvPr id="5" name="Rectangle 4"/>
          <p:cNvSpPr>
            <a:spLocks noChangeArrowheads="1"/>
          </p:cNvSpPr>
          <p:nvPr userDrawn="1"/>
        </p:nvSpPr>
        <p:spPr bwMode="auto">
          <a:xfrm>
            <a:off x="0" y="5257800"/>
            <a:ext cx="9144000" cy="1600200"/>
          </a:xfrm>
          <a:prstGeom prst="rect">
            <a:avLst/>
          </a:prstGeom>
          <a:gradFill>
            <a:gsLst>
              <a:gs pos="0">
                <a:schemeClr val="accent1">
                  <a:lumMod val="40000"/>
                  <a:lumOff val="60000"/>
                </a:schemeClr>
              </a:gs>
              <a:gs pos="25000">
                <a:schemeClr val="accent1">
                  <a:lumMod val="20000"/>
                  <a:lumOff val="80000"/>
                </a:schemeClr>
              </a:gs>
              <a:gs pos="100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dirty="0"/>
          </a:p>
        </p:txBody>
      </p:sp>
      <p:sp>
        <p:nvSpPr>
          <p:cNvPr id="6" name="Text Box 1042"/>
          <p:cNvSpPr txBox="1">
            <a:spLocks noChangeArrowheads="1"/>
          </p:cNvSpPr>
          <p:nvPr/>
        </p:nvSpPr>
        <p:spPr bwMode="auto">
          <a:xfrm>
            <a:off x="381000" y="6172200"/>
            <a:ext cx="6096000" cy="323165"/>
          </a:xfrm>
          <a:prstGeom prst="rect">
            <a:avLst/>
          </a:prstGeom>
          <a:noFill/>
          <a:ln w="9525">
            <a:noFill/>
            <a:miter lim="800000"/>
            <a:headEnd/>
            <a:tailEnd/>
          </a:ln>
        </p:spPr>
        <p:txBody>
          <a:bodyPr>
            <a:spAutoFit/>
          </a:bodyPr>
          <a:lstStyle/>
          <a:p>
            <a:pPr>
              <a:lnSpc>
                <a:spcPct val="150000"/>
              </a:lnSpc>
              <a:spcBef>
                <a:spcPct val="50000"/>
              </a:spcBef>
              <a:defRPr/>
            </a:pPr>
            <a:r>
              <a:rPr lang="en-US" sz="1000" dirty="0" smtClean="0">
                <a:solidFill>
                  <a:srgbClr val="808388"/>
                </a:solidFill>
                <a:latin typeface="Verdana" charset="0"/>
              </a:rPr>
              <a:t>©2014, </a:t>
            </a:r>
            <a:r>
              <a:rPr lang="en-US" sz="1000" dirty="0">
                <a:solidFill>
                  <a:srgbClr val="808388"/>
                </a:solidFill>
                <a:latin typeface="Verdana" charset="0"/>
              </a:rPr>
              <a:t>Cognizant 		</a:t>
            </a:r>
          </a:p>
        </p:txBody>
      </p:sp>
      <p:pic>
        <p:nvPicPr>
          <p:cNvPr id="7" name="CG_logoReflect_RGB.png" descr="/Users/jason_feuilly/Desktop/CG_logoReflect_RGB.png"/>
          <p:cNvPicPr>
            <a:picLocks noChangeAspect="1"/>
          </p:cNvPicPr>
          <p:nvPr userDrawn="1"/>
        </p:nvPicPr>
        <p:blipFill>
          <a:blip r:embed="rId2" cstate="print"/>
          <a:srcRect/>
          <a:stretch>
            <a:fillRect/>
          </a:stretch>
        </p:blipFill>
        <p:spPr bwMode="auto">
          <a:xfrm>
            <a:off x="6019800" y="5715000"/>
            <a:ext cx="2955925" cy="1084263"/>
          </a:xfrm>
          <a:prstGeom prst="rect">
            <a:avLst/>
          </a:prstGeom>
          <a:noFill/>
          <a:ln w="9525">
            <a:noFill/>
            <a:miter lim="800000"/>
            <a:headEnd/>
            <a:tailEnd/>
          </a:ln>
        </p:spPr>
      </p:pic>
      <p:pic>
        <p:nvPicPr>
          <p:cNvPr id="8" name="Picture 9" descr="Cognizant_36x84_04D.png"/>
          <p:cNvPicPr>
            <a:picLocks noChangeAspect="1"/>
          </p:cNvPicPr>
          <p:nvPr userDrawn="1"/>
        </p:nvPicPr>
        <p:blipFill>
          <a:blip r:embed="rId3" cstate="print"/>
          <a:srcRect t="1440"/>
          <a:stretch>
            <a:fillRect/>
          </a:stretch>
        </p:blipFill>
        <p:spPr bwMode="auto">
          <a:xfrm>
            <a:off x="185738" y="0"/>
            <a:ext cx="576262" cy="3614738"/>
          </a:xfrm>
          <a:prstGeom prst="rect">
            <a:avLst/>
          </a:prstGeom>
          <a:noFill/>
          <a:ln w="9525">
            <a:noFill/>
            <a:miter lim="800000"/>
            <a:headEnd/>
            <a:tailEnd/>
          </a:ln>
        </p:spPr>
      </p:pic>
      <p:pic>
        <p:nvPicPr>
          <p:cNvPr id="9" name="Picture 7" descr="side_circles.png"/>
          <p:cNvPicPr>
            <a:picLocks noChangeAspect="1"/>
          </p:cNvPicPr>
          <p:nvPr userDrawn="1"/>
        </p:nvPicPr>
        <p:blipFill>
          <a:blip r:embed="rId4" cstate="print"/>
          <a:srcRect r="53333"/>
          <a:stretch>
            <a:fillRect/>
          </a:stretch>
        </p:blipFill>
        <p:spPr bwMode="auto">
          <a:xfrm>
            <a:off x="8882063" y="1981200"/>
            <a:ext cx="261937" cy="2578100"/>
          </a:xfrm>
          <a:prstGeom prst="rect">
            <a:avLst/>
          </a:prstGeom>
          <a:noFill/>
          <a:ln w="9525">
            <a:noFill/>
            <a:miter lim="800000"/>
            <a:headEnd/>
            <a:tailEnd/>
          </a:ln>
        </p:spPr>
      </p:pic>
      <p:sp>
        <p:nvSpPr>
          <p:cNvPr id="36870" name="Rectangle 3"/>
          <p:cNvSpPr>
            <a:spLocks noGrp="1" noChangeArrowheads="1"/>
          </p:cNvSpPr>
          <p:nvPr>
            <p:ph type="subTitle" idx="1"/>
          </p:nvPr>
        </p:nvSpPr>
        <p:spPr>
          <a:xfrm>
            <a:off x="1447800" y="3352800"/>
            <a:ext cx="6400800" cy="1295400"/>
          </a:xfrm>
        </p:spPr>
        <p:txBody>
          <a:bodyPr/>
          <a:lstStyle>
            <a:lvl1pPr marL="0" indent="0">
              <a:defRPr sz="2000">
                <a:solidFill>
                  <a:srgbClr val="3E9AC0"/>
                </a:solidFill>
              </a:defRPr>
            </a:lvl1pPr>
          </a:lstStyle>
          <a:p>
            <a:r>
              <a:rPr lang="en-US" dirty="0" smtClean="0"/>
              <a:t>Click to edit Master subtitle style</a:t>
            </a:r>
            <a:endParaRPr lang="en-US" dirty="0"/>
          </a:p>
        </p:txBody>
      </p:sp>
      <p:sp>
        <p:nvSpPr>
          <p:cNvPr id="36869" name="Rectangle 2"/>
          <p:cNvSpPr>
            <a:spLocks noGrp="1" noChangeArrowheads="1"/>
          </p:cNvSpPr>
          <p:nvPr>
            <p:ph type="ctrTitle"/>
          </p:nvPr>
        </p:nvSpPr>
        <p:spPr>
          <a:xfrm>
            <a:off x="1447800" y="1414463"/>
            <a:ext cx="6400800" cy="1938337"/>
          </a:xfrm>
        </p:spPr>
        <p:txBody>
          <a:bodyPr anchor="b"/>
          <a:lstStyle>
            <a:lvl1pPr marL="0" marR="0" indent="0" algn="l" defTabSz="914400" rtl="0" eaLnBrk="0" fontAlgn="base" latinLnBrk="0" hangingPunct="0">
              <a:lnSpc>
                <a:spcPct val="100000"/>
              </a:lnSpc>
              <a:spcBef>
                <a:spcPct val="0"/>
              </a:spcBef>
              <a:spcAft>
                <a:spcPct val="0"/>
              </a:spcAft>
              <a:buClrTx/>
              <a:buSzTx/>
              <a:buFontTx/>
              <a:buNone/>
              <a:tabLst/>
              <a:defRPr sz="3600">
                <a:solidFill>
                  <a:schemeClr val="tx1"/>
                </a:solidFill>
              </a:defRPr>
            </a:lvl1pPr>
          </a:lstStyle>
          <a:p>
            <a:r>
              <a:rPr lang="en-US" dirty="0" smtClean="0"/>
              <a:t>Click to edit Master title style</a:t>
            </a:r>
            <a:endParaRPr lang="en-US" dirty="0"/>
          </a:p>
        </p:txBody>
      </p:sp>
    </p:spTree>
  </p:cSld>
  <p:clrMapOvr>
    <a:masterClrMapping/>
  </p:clrMapOv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rot="10800000">
            <a:off x="0" y="0"/>
            <a:ext cx="9144000" cy="762000"/>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4" name="Rectangle 3"/>
          <p:cNvSpPr>
            <a:spLocks noChangeArrowheads="1"/>
          </p:cNvSpPr>
          <p:nvPr userDrawn="1"/>
        </p:nvSpPr>
        <p:spPr bwMode="auto">
          <a:xfrm>
            <a:off x="0" y="5715000"/>
            <a:ext cx="9144000" cy="1143000"/>
          </a:xfrm>
          <a:prstGeom prst="rect">
            <a:avLst/>
          </a:prstGeom>
          <a:gradFill>
            <a:gsLst>
              <a:gs pos="0">
                <a:schemeClr val="accent1">
                  <a:lumMod val="40000"/>
                  <a:lumOff val="60000"/>
                  <a:alpha val="50000"/>
                </a:schemeClr>
              </a:gs>
              <a:gs pos="25000">
                <a:schemeClr val="accent1">
                  <a:lumMod val="20000"/>
                  <a:lumOff val="80000"/>
                </a:schemeClr>
              </a:gs>
              <a:gs pos="84000">
                <a:schemeClr val="bg1">
                  <a:alpha val="50000"/>
                </a:schemeClr>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5" name="Rectangle 33"/>
          <p:cNvSpPr>
            <a:spLocks noChangeArrowheads="1"/>
          </p:cNvSpPr>
          <p:nvPr/>
        </p:nvSpPr>
        <p:spPr bwMode="auto">
          <a:xfrm>
            <a:off x="228600" y="6248400"/>
            <a:ext cx="5181600" cy="228600"/>
          </a:xfrm>
          <a:prstGeom prst="rect">
            <a:avLst/>
          </a:prstGeom>
          <a:noFill/>
          <a:ln w="9525">
            <a:noFill/>
            <a:miter lim="800000"/>
            <a:headEnd/>
            <a:tailEnd/>
          </a:ln>
          <a:effectLst/>
        </p:spPr>
        <p:txBody>
          <a:bodyPr/>
          <a:lstStyle/>
          <a:p>
            <a:pPr eaLnBrk="0" hangingPunct="0">
              <a:lnSpc>
                <a:spcPct val="190000"/>
              </a:lnSpc>
              <a:defRPr/>
            </a:pPr>
            <a:r>
              <a:rPr lang="en-US" sz="900" b="1" dirty="0">
                <a:solidFill>
                  <a:srgbClr val="000000"/>
                </a:solidFill>
                <a:latin typeface="Verdana"/>
                <a:ea typeface="ＭＳ Ｐゴシック" charset="-128"/>
              </a:rPr>
              <a:t>      </a:t>
            </a:r>
            <a:r>
              <a:rPr lang="en-US" sz="800" b="1" dirty="0">
                <a:solidFill>
                  <a:srgbClr val="000000"/>
                </a:solidFill>
                <a:latin typeface="Verdana"/>
                <a:ea typeface="ＭＳ Ｐゴシック" charset="-128"/>
              </a:rPr>
              <a:t>|  </a:t>
            </a:r>
            <a:r>
              <a:rPr lang="en-US" sz="800" dirty="0" smtClean="0">
                <a:solidFill>
                  <a:srgbClr val="000000"/>
                </a:solidFill>
                <a:latin typeface="Verdana"/>
                <a:ea typeface="ＭＳ Ｐゴシック" charset="-128"/>
              </a:rPr>
              <a:t>©2014, </a:t>
            </a:r>
            <a:r>
              <a:rPr lang="en-US" sz="800" dirty="0">
                <a:solidFill>
                  <a:srgbClr val="000000"/>
                </a:solidFill>
                <a:latin typeface="Verdana"/>
                <a:ea typeface="ＭＳ Ｐゴシック" charset="-128"/>
              </a:rPr>
              <a:t>Cognizant 		</a:t>
            </a:r>
            <a:endParaRPr lang="en-US" sz="900" dirty="0">
              <a:solidFill>
                <a:srgbClr val="000000"/>
              </a:solidFill>
              <a:latin typeface="Verdana"/>
              <a:ea typeface="ＭＳ Ｐゴシック" charset="-128"/>
            </a:endParaRPr>
          </a:p>
        </p:txBody>
      </p:sp>
      <p:pic>
        <p:nvPicPr>
          <p:cNvPr id="6" name="CG_logoReflect_RGB.png" descr="/Users/jason_feuilly/Desktop/CG_logoReflect_RGB.png"/>
          <p:cNvPicPr>
            <a:picLocks noChangeAspect="1"/>
          </p:cNvPicPr>
          <p:nvPr userDrawn="1"/>
        </p:nvPicPr>
        <p:blipFill>
          <a:blip r:embed="rId2"/>
          <a:srcRect/>
          <a:stretch>
            <a:fillRect/>
          </a:stretch>
        </p:blipFill>
        <p:spPr bwMode="auto">
          <a:xfrm>
            <a:off x="7104063" y="6137275"/>
            <a:ext cx="1963737" cy="720725"/>
          </a:xfrm>
          <a:prstGeom prst="rect">
            <a:avLst/>
          </a:prstGeom>
          <a:noFill/>
          <a:ln w="9525">
            <a:noFill/>
            <a:miter lim="800000"/>
            <a:headEnd/>
            <a:tailEnd/>
          </a:ln>
        </p:spPr>
      </p:pic>
      <p:sp>
        <p:nvSpPr>
          <p:cNvPr id="2" name="Title 1"/>
          <p:cNvSpPr>
            <a:spLocks noGrp="1"/>
          </p:cNvSpPr>
          <p:nvPr>
            <p:ph type="title"/>
          </p:nvPr>
        </p:nvSpPr>
        <p:spPr>
          <a:xfrm>
            <a:off x="152400" y="-27384"/>
            <a:ext cx="8610600" cy="990600"/>
          </a:xfrm>
        </p:spPr>
        <p:txBody>
          <a:bodyPr/>
          <a:lstStyle/>
          <a:p>
            <a:r>
              <a:rPr lang="en-US" dirty="0" smtClean="0"/>
              <a:t>Click to edit Master title style</a:t>
            </a:r>
            <a:endParaRPr lang="en-US" dirty="0"/>
          </a:p>
        </p:txBody>
      </p:sp>
      <p:cxnSp>
        <p:nvCxnSpPr>
          <p:cNvPr id="8" name="Straight Connector 9"/>
          <p:cNvCxnSpPr>
            <a:cxnSpLocks noChangeShapeType="1"/>
          </p:cNvCxnSpPr>
          <p:nvPr userDrawn="1"/>
        </p:nvCxnSpPr>
        <p:spPr bwMode="auto">
          <a:xfrm>
            <a:off x="152400" y="457200"/>
            <a:ext cx="8763000" cy="1588"/>
          </a:xfrm>
          <a:prstGeom prst="line">
            <a:avLst/>
          </a:prstGeom>
          <a:noFill/>
          <a:ln w="9525">
            <a:solidFill>
              <a:srgbClr val="55B738"/>
            </a:solidFill>
            <a:round/>
            <a:headEnd/>
            <a:tailEnd/>
          </a:ln>
        </p:spPr>
      </p:cxnSp>
    </p:spTree>
    <p:extLst>
      <p:ext uri="{BB962C8B-B14F-4D97-AF65-F5344CB8AC3E}">
        <p14:creationId xmlns:p14="http://schemas.microsoft.com/office/powerpoint/2010/main" val="421761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rot="10800000">
            <a:off x="0" y="0"/>
            <a:ext cx="9144000" cy="762000"/>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3" name="Rectangle 2"/>
          <p:cNvSpPr>
            <a:spLocks noChangeArrowheads="1"/>
          </p:cNvSpPr>
          <p:nvPr userDrawn="1"/>
        </p:nvSpPr>
        <p:spPr bwMode="auto">
          <a:xfrm>
            <a:off x="0" y="5562600"/>
            <a:ext cx="9144000" cy="1295400"/>
          </a:xfrm>
          <a:prstGeom prst="rect">
            <a:avLst/>
          </a:prstGeom>
          <a:gradFill>
            <a:gsLst>
              <a:gs pos="0">
                <a:schemeClr val="accent1">
                  <a:lumMod val="40000"/>
                  <a:lumOff val="60000"/>
                </a:schemeClr>
              </a:gs>
              <a:gs pos="25000">
                <a:schemeClr val="accent1">
                  <a:lumMod val="20000"/>
                  <a:lumOff val="80000"/>
                </a:schemeClr>
              </a:gs>
              <a:gs pos="100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4" name="Rectangle 33"/>
          <p:cNvSpPr>
            <a:spLocks noChangeArrowheads="1"/>
          </p:cNvSpPr>
          <p:nvPr/>
        </p:nvSpPr>
        <p:spPr bwMode="auto">
          <a:xfrm>
            <a:off x="228600" y="6248400"/>
            <a:ext cx="5181600" cy="228600"/>
          </a:xfrm>
          <a:prstGeom prst="rect">
            <a:avLst/>
          </a:prstGeom>
          <a:noFill/>
          <a:ln w="9525">
            <a:noFill/>
            <a:miter lim="800000"/>
            <a:headEnd/>
            <a:tailEnd/>
          </a:ln>
          <a:effectLst/>
        </p:spPr>
        <p:txBody>
          <a:bodyPr/>
          <a:lstStyle/>
          <a:p>
            <a:pPr eaLnBrk="0" hangingPunct="0">
              <a:lnSpc>
                <a:spcPct val="190000"/>
              </a:lnSpc>
              <a:defRPr/>
            </a:pPr>
            <a:r>
              <a:rPr lang="en-US" sz="900" b="1" dirty="0">
                <a:solidFill>
                  <a:srgbClr val="000000"/>
                </a:solidFill>
                <a:latin typeface="Verdana"/>
                <a:ea typeface="ＭＳ Ｐゴシック" charset="-128"/>
              </a:rPr>
              <a:t>      </a:t>
            </a:r>
            <a:r>
              <a:rPr lang="en-US" sz="800" b="1" dirty="0">
                <a:solidFill>
                  <a:srgbClr val="000000"/>
                </a:solidFill>
                <a:latin typeface="Verdana"/>
                <a:ea typeface="ＭＳ Ｐゴシック" charset="-128"/>
              </a:rPr>
              <a:t>|  </a:t>
            </a:r>
            <a:r>
              <a:rPr lang="en-US" sz="800" dirty="0" smtClean="0">
                <a:solidFill>
                  <a:srgbClr val="000000"/>
                </a:solidFill>
                <a:latin typeface="Verdana"/>
                <a:ea typeface="ＭＳ Ｐゴシック" charset="-128"/>
              </a:rPr>
              <a:t>©2014, </a:t>
            </a:r>
            <a:r>
              <a:rPr lang="en-US" sz="800" dirty="0">
                <a:solidFill>
                  <a:srgbClr val="000000"/>
                </a:solidFill>
                <a:latin typeface="Verdana"/>
                <a:ea typeface="ＭＳ Ｐゴシック" charset="-128"/>
              </a:rPr>
              <a:t>Cognizant 		</a:t>
            </a:r>
            <a:endParaRPr lang="en-US" sz="900" dirty="0">
              <a:solidFill>
                <a:srgbClr val="000000"/>
              </a:solidFill>
              <a:latin typeface="Verdana"/>
              <a:ea typeface="ＭＳ Ｐゴシック" charset="-128"/>
            </a:endParaRPr>
          </a:p>
        </p:txBody>
      </p:sp>
      <p:pic>
        <p:nvPicPr>
          <p:cNvPr id="5" name="CG_logoReflect_RGB.png" descr="/Users/jason_feuilly/Desktop/CG_logoReflect_RGB.png"/>
          <p:cNvPicPr>
            <a:picLocks noChangeAspect="1"/>
          </p:cNvPicPr>
          <p:nvPr userDrawn="1"/>
        </p:nvPicPr>
        <p:blipFill>
          <a:blip r:embed="rId2"/>
          <a:srcRect/>
          <a:stretch>
            <a:fillRect/>
          </a:stretch>
        </p:blipFill>
        <p:spPr bwMode="auto">
          <a:xfrm>
            <a:off x="7104063" y="6137275"/>
            <a:ext cx="1963737" cy="720725"/>
          </a:xfrm>
          <a:prstGeom prst="rect">
            <a:avLst/>
          </a:prstGeom>
          <a:noFill/>
          <a:ln w="9525">
            <a:noFill/>
            <a:miter lim="800000"/>
            <a:headEnd/>
            <a:tailEnd/>
          </a:ln>
        </p:spPr>
      </p:pic>
      <p:sp>
        <p:nvSpPr>
          <p:cNvPr id="6" name="Round Same Side Corner Rectangle 5"/>
          <p:cNvSpPr/>
          <p:nvPr userDrawn="1"/>
        </p:nvSpPr>
        <p:spPr bwMode="auto">
          <a:xfrm rot="5400000">
            <a:off x="2514600" y="-381000"/>
            <a:ext cx="2362200" cy="7391400"/>
          </a:xfrm>
          <a:prstGeom prst="round2SameRect">
            <a:avLst/>
          </a:prstGeom>
          <a:solidFill>
            <a:srgbClr val="55B738"/>
          </a:solidFill>
          <a:ln w="9525" cap="flat" cmpd="sng" algn="ctr">
            <a:noFill/>
            <a:prstDash val="solid"/>
            <a:round/>
            <a:headEnd type="none" w="med" len="med"/>
            <a:tailEnd type="none" w="med" len="med"/>
          </a:ln>
          <a:effectLst/>
        </p:spPr>
        <p:txBody>
          <a:bodyPr/>
          <a:lstStyle/>
          <a:p>
            <a:pPr eaLnBrk="0" hangingPunct="0">
              <a:defRPr/>
            </a:pPr>
            <a:endParaRPr lang="en-US" sz="2400" b="1" dirty="0">
              <a:solidFill>
                <a:srgbClr val="000000"/>
              </a:solidFill>
              <a:latin typeface="Arial" pitchFamily="-12" charset="0"/>
              <a:ea typeface="ＭＳ Ｐゴシック" pitchFamily="-12" charset="-128"/>
              <a:cs typeface="ＭＳ Ｐゴシック" pitchFamily="-12" charset="-128"/>
            </a:endParaRPr>
          </a:p>
        </p:txBody>
      </p:sp>
      <p:pic>
        <p:nvPicPr>
          <p:cNvPr id="7" name="Picture 10" descr="side_circles.png"/>
          <p:cNvPicPr>
            <a:picLocks noChangeAspect="1"/>
          </p:cNvPicPr>
          <p:nvPr userDrawn="1"/>
        </p:nvPicPr>
        <p:blipFill>
          <a:blip r:embed="rId3"/>
          <a:srcRect r="53333"/>
          <a:stretch>
            <a:fillRect/>
          </a:stretch>
        </p:blipFill>
        <p:spPr bwMode="auto">
          <a:xfrm>
            <a:off x="8882063" y="1981200"/>
            <a:ext cx="261937" cy="2578100"/>
          </a:xfrm>
          <a:prstGeom prst="rect">
            <a:avLst/>
          </a:prstGeom>
          <a:noFill/>
          <a:ln w="9525">
            <a:noFill/>
            <a:miter lim="800000"/>
            <a:headEnd/>
            <a:tailEnd/>
          </a:ln>
        </p:spPr>
      </p:pic>
      <p:sp>
        <p:nvSpPr>
          <p:cNvPr id="8" name="Rectangle 42"/>
          <p:cNvSpPr>
            <a:spLocks noGrp="1" noChangeArrowheads="1"/>
          </p:cNvSpPr>
          <p:nvPr>
            <p:ph type="sldNum" sz="quarter" idx="10"/>
          </p:nvPr>
        </p:nvSpPr>
        <p:spPr>
          <a:xfrm>
            <a:off x="76200" y="6324600"/>
            <a:ext cx="457200" cy="457200"/>
          </a:xfrm>
        </p:spPr>
        <p:txBody>
          <a:bodyPr/>
          <a:lstStyle>
            <a:lvl1pPr>
              <a:defRPr sz="1200" smtClean="0">
                <a:solidFill>
                  <a:srgbClr val="6DB23F"/>
                </a:solidFill>
              </a:defRPr>
            </a:lvl1pPr>
          </a:lstStyle>
          <a:p>
            <a:pPr>
              <a:defRPr/>
            </a:pPr>
            <a:fld id="{6B7C95D6-B5F3-4C30-95A2-C2228F9071B0}" type="slidenum">
              <a:rPr lang="en-US"/>
              <a:pPr>
                <a:defRPr/>
              </a:pPr>
              <a:t>‹#›</a:t>
            </a:fld>
            <a:endParaRPr lang="en-US" dirty="0"/>
          </a:p>
        </p:txBody>
      </p:sp>
    </p:spTree>
    <p:extLst>
      <p:ext uri="{BB962C8B-B14F-4D97-AF65-F5344CB8AC3E}">
        <p14:creationId xmlns:p14="http://schemas.microsoft.com/office/powerpoint/2010/main" val="3126555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9_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rot="10800000">
            <a:off x="0" y="0"/>
            <a:ext cx="9144000" cy="762000"/>
          </a:xfrm>
          <a:prstGeom prst="rect">
            <a:avLst/>
          </a:prstGeom>
          <a:gradFill>
            <a:gsLst>
              <a:gs pos="0">
                <a:schemeClr val="accent1">
                  <a:lumMod val="40000"/>
                  <a:lumOff val="60000"/>
                </a:schemeClr>
              </a:gs>
              <a:gs pos="25000">
                <a:schemeClr val="accent1">
                  <a:lumMod val="20000"/>
                  <a:lumOff val="80000"/>
                </a:schemeClr>
              </a:gs>
              <a:gs pos="84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5" name="Rectangle 4"/>
          <p:cNvSpPr>
            <a:spLocks noChangeArrowheads="1"/>
          </p:cNvSpPr>
          <p:nvPr userDrawn="1"/>
        </p:nvSpPr>
        <p:spPr bwMode="auto">
          <a:xfrm>
            <a:off x="0" y="5257800"/>
            <a:ext cx="9144000" cy="1600200"/>
          </a:xfrm>
          <a:prstGeom prst="rect">
            <a:avLst/>
          </a:prstGeom>
          <a:gradFill>
            <a:gsLst>
              <a:gs pos="0">
                <a:schemeClr val="accent1">
                  <a:lumMod val="40000"/>
                  <a:lumOff val="60000"/>
                </a:schemeClr>
              </a:gs>
              <a:gs pos="25000">
                <a:schemeClr val="accent1">
                  <a:lumMod val="20000"/>
                  <a:lumOff val="80000"/>
                </a:schemeClr>
              </a:gs>
              <a:gs pos="100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6" name="Text Box 1042"/>
          <p:cNvSpPr txBox="1">
            <a:spLocks noChangeArrowheads="1"/>
          </p:cNvSpPr>
          <p:nvPr/>
        </p:nvSpPr>
        <p:spPr bwMode="auto">
          <a:xfrm>
            <a:off x="381000" y="6172200"/>
            <a:ext cx="6096000" cy="323165"/>
          </a:xfrm>
          <a:prstGeom prst="rect">
            <a:avLst/>
          </a:prstGeom>
          <a:noFill/>
          <a:ln w="9525">
            <a:noFill/>
            <a:miter lim="800000"/>
            <a:headEnd/>
            <a:tailEnd/>
          </a:ln>
        </p:spPr>
        <p:txBody>
          <a:bodyPr>
            <a:spAutoFit/>
          </a:bodyPr>
          <a:lstStyle/>
          <a:p>
            <a:pPr>
              <a:lnSpc>
                <a:spcPct val="150000"/>
              </a:lnSpc>
              <a:spcBef>
                <a:spcPct val="50000"/>
              </a:spcBef>
              <a:defRPr/>
            </a:pPr>
            <a:r>
              <a:rPr lang="en-US" sz="1000" dirty="0" smtClean="0">
                <a:solidFill>
                  <a:srgbClr val="808388"/>
                </a:solidFill>
                <a:latin typeface="Verdana"/>
                <a:ea typeface="ＭＳ Ｐゴシック" charset="-128"/>
              </a:rPr>
              <a:t>©2014, </a:t>
            </a:r>
            <a:r>
              <a:rPr lang="en-US" sz="1000" dirty="0">
                <a:solidFill>
                  <a:srgbClr val="808388"/>
                </a:solidFill>
                <a:latin typeface="Verdana"/>
                <a:ea typeface="ＭＳ Ｐゴシック" charset="-128"/>
              </a:rPr>
              <a:t>Cognizant 		</a:t>
            </a:r>
          </a:p>
        </p:txBody>
      </p:sp>
      <p:pic>
        <p:nvPicPr>
          <p:cNvPr id="7" name="CG_logoReflect_RGB.png" descr="/Users/jason_feuilly/Desktop/CG_logoReflect_RGB.png"/>
          <p:cNvPicPr>
            <a:picLocks noChangeAspect="1"/>
          </p:cNvPicPr>
          <p:nvPr userDrawn="1"/>
        </p:nvPicPr>
        <p:blipFill>
          <a:blip r:embed="rId2"/>
          <a:srcRect/>
          <a:stretch>
            <a:fillRect/>
          </a:stretch>
        </p:blipFill>
        <p:spPr bwMode="auto">
          <a:xfrm>
            <a:off x="6019800" y="5715000"/>
            <a:ext cx="2955925" cy="1084263"/>
          </a:xfrm>
          <a:prstGeom prst="rect">
            <a:avLst/>
          </a:prstGeom>
          <a:noFill/>
          <a:ln w="9525">
            <a:noFill/>
            <a:miter lim="800000"/>
            <a:headEnd/>
            <a:tailEnd/>
          </a:ln>
        </p:spPr>
      </p:pic>
      <p:pic>
        <p:nvPicPr>
          <p:cNvPr id="8" name="Picture 9" descr="Cognizant_36x84_04D.png"/>
          <p:cNvPicPr>
            <a:picLocks noChangeAspect="1"/>
          </p:cNvPicPr>
          <p:nvPr userDrawn="1"/>
        </p:nvPicPr>
        <p:blipFill>
          <a:blip r:embed="rId3"/>
          <a:srcRect t="1440"/>
          <a:stretch>
            <a:fillRect/>
          </a:stretch>
        </p:blipFill>
        <p:spPr bwMode="auto">
          <a:xfrm>
            <a:off x="185738" y="0"/>
            <a:ext cx="576262" cy="3614738"/>
          </a:xfrm>
          <a:prstGeom prst="rect">
            <a:avLst/>
          </a:prstGeom>
          <a:noFill/>
          <a:ln w="9525">
            <a:noFill/>
            <a:miter lim="800000"/>
            <a:headEnd/>
            <a:tailEnd/>
          </a:ln>
        </p:spPr>
      </p:pic>
      <p:sp>
        <p:nvSpPr>
          <p:cNvPr id="9" name="Rectangle 8"/>
          <p:cNvSpPr/>
          <p:nvPr userDrawn="1"/>
        </p:nvSpPr>
        <p:spPr bwMode="auto">
          <a:xfrm>
            <a:off x="6781800" y="2286000"/>
            <a:ext cx="1981200" cy="2057400"/>
          </a:xfrm>
          <a:prstGeom prst="rect">
            <a:avLst/>
          </a:prstGeom>
          <a:solidFill>
            <a:schemeClr val="bg2"/>
          </a:solidFill>
          <a:ln w="9525" cap="flat" cmpd="sng" algn="ctr">
            <a:noFill/>
            <a:prstDash val="solid"/>
            <a:round/>
            <a:headEnd type="none" w="med" len="med"/>
            <a:tailEnd type="none" w="med" len="med"/>
          </a:ln>
          <a:effectLst/>
        </p:spPr>
        <p:txBody>
          <a:bodyPr/>
          <a:lstStyle/>
          <a:p>
            <a:pPr eaLnBrk="0" hangingPunct="0">
              <a:defRPr/>
            </a:pPr>
            <a:endParaRPr lang="en-US" sz="2400" b="1" dirty="0">
              <a:solidFill>
                <a:srgbClr val="000000"/>
              </a:solidFill>
              <a:latin typeface="Arial" pitchFamily="-12" charset="0"/>
              <a:ea typeface="ＭＳ Ｐゴシック" pitchFamily="-12" charset="-128"/>
              <a:cs typeface="ＭＳ Ｐゴシック" pitchFamily="-12" charset="-128"/>
            </a:endParaRPr>
          </a:p>
        </p:txBody>
      </p:sp>
      <p:sp>
        <p:nvSpPr>
          <p:cNvPr id="10" name="TextBox 9"/>
          <p:cNvSpPr txBox="1"/>
          <p:nvPr userDrawn="1"/>
        </p:nvSpPr>
        <p:spPr bwMode="auto">
          <a:xfrm>
            <a:off x="6858000" y="2743200"/>
            <a:ext cx="1828800" cy="1077913"/>
          </a:xfrm>
          <a:prstGeom prst="rect">
            <a:avLst/>
          </a:prstGeom>
          <a:noFill/>
          <a:ln w="9525">
            <a:noFill/>
            <a:miter lim="800000"/>
            <a:headEnd/>
            <a:tailEnd/>
          </a:ln>
        </p:spPr>
        <p:txBody>
          <a:bodyPr>
            <a:spAutoFit/>
          </a:bodyPr>
          <a:lstStyle/>
          <a:p>
            <a:pPr eaLnBrk="0" hangingPunct="0">
              <a:defRPr/>
            </a:pPr>
            <a:r>
              <a:rPr lang="en-US" sz="3200" dirty="0">
                <a:solidFill>
                  <a:srgbClr val="FFFFFF"/>
                </a:solidFill>
                <a:latin typeface="Verdana"/>
                <a:ea typeface="ＭＳ Ｐゴシック" charset="-128"/>
                <a:cs typeface="ＭＳ Ｐゴシック" charset="-128"/>
              </a:rPr>
              <a:t>Image Area</a:t>
            </a:r>
          </a:p>
        </p:txBody>
      </p:sp>
      <p:sp>
        <p:nvSpPr>
          <p:cNvPr id="36870" name="Rectangle 3"/>
          <p:cNvSpPr>
            <a:spLocks noGrp="1" noChangeArrowheads="1"/>
          </p:cNvSpPr>
          <p:nvPr>
            <p:ph type="subTitle" idx="1"/>
          </p:nvPr>
        </p:nvSpPr>
        <p:spPr>
          <a:xfrm>
            <a:off x="1295400" y="3352800"/>
            <a:ext cx="5181600" cy="1295400"/>
          </a:xfrm>
        </p:spPr>
        <p:txBody>
          <a:bodyPr/>
          <a:lstStyle>
            <a:lvl1pPr marL="0" indent="0">
              <a:defRPr sz="2000">
                <a:solidFill>
                  <a:srgbClr val="3E9AC0"/>
                </a:solidFill>
              </a:defRPr>
            </a:lvl1pPr>
          </a:lstStyle>
          <a:p>
            <a:r>
              <a:rPr lang="en-US" dirty="0" smtClean="0"/>
              <a:t>Click to edit Master subtitle style</a:t>
            </a:r>
            <a:endParaRPr lang="en-US" dirty="0"/>
          </a:p>
        </p:txBody>
      </p:sp>
      <p:sp>
        <p:nvSpPr>
          <p:cNvPr id="36869" name="Rectangle 2"/>
          <p:cNvSpPr>
            <a:spLocks noGrp="1" noChangeArrowheads="1"/>
          </p:cNvSpPr>
          <p:nvPr>
            <p:ph type="ctrTitle"/>
          </p:nvPr>
        </p:nvSpPr>
        <p:spPr>
          <a:xfrm>
            <a:off x="1295400" y="1414463"/>
            <a:ext cx="5181600" cy="1938337"/>
          </a:xfrm>
        </p:spPr>
        <p:txBody>
          <a:bodyPr anchor="b"/>
          <a:lstStyle>
            <a:lvl1pPr marL="0" marR="0" indent="0" algn="l" defTabSz="914400" rtl="0" eaLnBrk="0" fontAlgn="base" latinLnBrk="0" hangingPunct="0">
              <a:lnSpc>
                <a:spcPct val="100000"/>
              </a:lnSpc>
              <a:spcBef>
                <a:spcPct val="0"/>
              </a:spcBef>
              <a:spcAft>
                <a:spcPct val="0"/>
              </a:spcAft>
              <a:buClrTx/>
              <a:buSzTx/>
              <a:buFontTx/>
              <a:buNone/>
              <a:tabLst/>
              <a:defRPr sz="36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7843896"/>
      </p:ext>
    </p:extLst>
  </p:cSld>
  <p:clrMapOvr>
    <a:masterClrMapping/>
  </p:clrMapOvr>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0_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rot="10800000">
            <a:off x="0" y="0"/>
            <a:ext cx="9144000" cy="762000"/>
          </a:xfrm>
          <a:prstGeom prst="rect">
            <a:avLst/>
          </a:prstGeom>
          <a:gradFill>
            <a:gsLst>
              <a:gs pos="0">
                <a:schemeClr val="accent1">
                  <a:lumMod val="40000"/>
                  <a:lumOff val="60000"/>
                </a:schemeClr>
              </a:gs>
              <a:gs pos="25000">
                <a:schemeClr val="accent1">
                  <a:lumMod val="20000"/>
                  <a:lumOff val="80000"/>
                </a:schemeClr>
              </a:gs>
              <a:gs pos="84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5" name="Rectangle 4"/>
          <p:cNvSpPr>
            <a:spLocks noChangeArrowheads="1"/>
          </p:cNvSpPr>
          <p:nvPr userDrawn="1"/>
        </p:nvSpPr>
        <p:spPr bwMode="auto">
          <a:xfrm>
            <a:off x="0" y="5257800"/>
            <a:ext cx="9144000" cy="1600200"/>
          </a:xfrm>
          <a:prstGeom prst="rect">
            <a:avLst/>
          </a:prstGeom>
          <a:gradFill>
            <a:gsLst>
              <a:gs pos="0">
                <a:schemeClr val="accent1">
                  <a:lumMod val="40000"/>
                  <a:lumOff val="60000"/>
                </a:schemeClr>
              </a:gs>
              <a:gs pos="25000">
                <a:schemeClr val="accent1">
                  <a:lumMod val="20000"/>
                  <a:lumOff val="80000"/>
                </a:schemeClr>
              </a:gs>
              <a:gs pos="100000">
                <a:schemeClr val="bg1"/>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6" name="Text Box 1042"/>
          <p:cNvSpPr txBox="1">
            <a:spLocks noChangeArrowheads="1"/>
          </p:cNvSpPr>
          <p:nvPr/>
        </p:nvSpPr>
        <p:spPr bwMode="auto">
          <a:xfrm>
            <a:off x="381000" y="6172200"/>
            <a:ext cx="6096000" cy="323165"/>
          </a:xfrm>
          <a:prstGeom prst="rect">
            <a:avLst/>
          </a:prstGeom>
          <a:noFill/>
          <a:ln w="9525">
            <a:noFill/>
            <a:miter lim="800000"/>
            <a:headEnd/>
            <a:tailEnd/>
          </a:ln>
        </p:spPr>
        <p:txBody>
          <a:bodyPr>
            <a:spAutoFit/>
          </a:bodyPr>
          <a:lstStyle/>
          <a:p>
            <a:pPr>
              <a:lnSpc>
                <a:spcPct val="150000"/>
              </a:lnSpc>
              <a:spcBef>
                <a:spcPct val="50000"/>
              </a:spcBef>
              <a:defRPr/>
            </a:pPr>
            <a:r>
              <a:rPr lang="en-US" sz="1000" dirty="0" smtClean="0">
                <a:solidFill>
                  <a:srgbClr val="808388"/>
                </a:solidFill>
                <a:latin typeface="Verdana"/>
                <a:ea typeface="ＭＳ Ｐゴシック" charset="-128"/>
              </a:rPr>
              <a:t>©2014, </a:t>
            </a:r>
            <a:r>
              <a:rPr lang="en-US" sz="1000" dirty="0">
                <a:solidFill>
                  <a:srgbClr val="808388"/>
                </a:solidFill>
                <a:latin typeface="Verdana"/>
                <a:ea typeface="ＭＳ Ｐゴシック" charset="-128"/>
              </a:rPr>
              <a:t>Cognizant 		</a:t>
            </a:r>
          </a:p>
        </p:txBody>
      </p:sp>
      <p:pic>
        <p:nvPicPr>
          <p:cNvPr id="7" name="CG_logoReflect_RGB.png" descr="/Users/jason_feuilly/Desktop/CG_logoReflect_RGB.png"/>
          <p:cNvPicPr>
            <a:picLocks noChangeAspect="1"/>
          </p:cNvPicPr>
          <p:nvPr userDrawn="1"/>
        </p:nvPicPr>
        <p:blipFill>
          <a:blip r:embed="rId2"/>
          <a:srcRect/>
          <a:stretch>
            <a:fillRect/>
          </a:stretch>
        </p:blipFill>
        <p:spPr bwMode="auto">
          <a:xfrm>
            <a:off x="6019800" y="5715000"/>
            <a:ext cx="2955925" cy="1084263"/>
          </a:xfrm>
          <a:prstGeom prst="rect">
            <a:avLst/>
          </a:prstGeom>
          <a:noFill/>
          <a:ln w="9525">
            <a:noFill/>
            <a:miter lim="800000"/>
            <a:headEnd/>
            <a:tailEnd/>
          </a:ln>
        </p:spPr>
      </p:pic>
      <p:pic>
        <p:nvPicPr>
          <p:cNvPr id="8" name="Picture 9" descr="Cognizant_36x84_04D.png"/>
          <p:cNvPicPr>
            <a:picLocks noChangeAspect="1"/>
          </p:cNvPicPr>
          <p:nvPr userDrawn="1"/>
        </p:nvPicPr>
        <p:blipFill>
          <a:blip r:embed="rId3"/>
          <a:srcRect t="1440"/>
          <a:stretch>
            <a:fillRect/>
          </a:stretch>
        </p:blipFill>
        <p:spPr bwMode="auto">
          <a:xfrm>
            <a:off x="185738" y="0"/>
            <a:ext cx="576262" cy="3614738"/>
          </a:xfrm>
          <a:prstGeom prst="rect">
            <a:avLst/>
          </a:prstGeom>
          <a:noFill/>
          <a:ln w="9525">
            <a:noFill/>
            <a:miter lim="800000"/>
            <a:headEnd/>
            <a:tailEnd/>
          </a:ln>
        </p:spPr>
      </p:pic>
      <p:pic>
        <p:nvPicPr>
          <p:cNvPr id="9" name="Picture 7" descr="side_circles.png"/>
          <p:cNvPicPr>
            <a:picLocks noChangeAspect="1"/>
          </p:cNvPicPr>
          <p:nvPr userDrawn="1"/>
        </p:nvPicPr>
        <p:blipFill>
          <a:blip r:embed="rId4"/>
          <a:srcRect r="53333"/>
          <a:stretch>
            <a:fillRect/>
          </a:stretch>
        </p:blipFill>
        <p:spPr bwMode="auto">
          <a:xfrm>
            <a:off x="8882063" y="1981200"/>
            <a:ext cx="261937" cy="2578100"/>
          </a:xfrm>
          <a:prstGeom prst="rect">
            <a:avLst/>
          </a:prstGeom>
          <a:noFill/>
          <a:ln w="9525">
            <a:noFill/>
            <a:miter lim="800000"/>
            <a:headEnd/>
            <a:tailEnd/>
          </a:ln>
        </p:spPr>
      </p:pic>
      <p:sp>
        <p:nvSpPr>
          <p:cNvPr id="36870" name="Rectangle 3"/>
          <p:cNvSpPr>
            <a:spLocks noGrp="1" noChangeArrowheads="1"/>
          </p:cNvSpPr>
          <p:nvPr>
            <p:ph type="subTitle" idx="1"/>
          </p:nvPr>
        </p:nvSpPr>
        <p:spPr>
          <a:xfrm>
            <a:off x="1447800" y="3352800"/>
            <a:ext cx="6400800" cy="1295400"/>
          </a:xfrm>
        </p:spPr>
        <p:txBody>
          <a:bodyPr/>
          <a:lstStyle>
            <a:lvl1pPr marL="0" indent="0">
              <a:defRPr sz="2000">
                <a:solidFill>
                  <a:srgbClr val="3E9AC0"/>
                </a:solidFill>
              </a:defRPr>
            </a:lvl1pPr>
          </a:lstStyle>
          <a:p>
            <a:r>
              <a:rPr lang="en-US" dirty="0" smtClean="0"/>
              <a:t>Click to edit Master subtitle style</a:t>
            </a:r>
            <a:endParaRPr lang="en-US" dirty="0"/>
          </a:p>
        </p:txBody>
      </p:sp>
      <p:sp>
        <p:nvSpPr>
          <p:cNvPr id="36869" name="Rectangle 2"/>
          <p:cNvSpPr>
            <a:spLocks noGrp="1" noChangeArrowheads="1"/>
          </p:cNvSpPr>
          <p:nvPr>
            <p:ph type="ctrTitle"/>
          </p:nvPr>
        </p:nvSpPr>
        <p:spPr>
          <a:xfrm>
            <a:off x="1447800" y="1414463"/>
            <a:ext cx="6400800" cy="1938337"/>
          </a:xfrm>
        </p:spPr>
        <p:txBody>
          <a:bodyPr anchor="b"/>
          <a:lstStyle>
            <a:lvl1pPr marL="0" marR="0" indent="0" algn="l" defTabSz="914400" rtl="0" eaLnBrk="0" fontAlgn="base" latinLnBrk="0" hangingPunct="0">
              <a:lnSpc>
                <a:spcPct val="100000"/>
              </a:lnSpc>
              <a:spcBef>
                <a:spcPct val="0"/>
              </a:spcBef>
              <a:spcAft>
                <a:spcPct val="0"/>
              </a:spcAft>
              <a:buClrTx/>
              <a:buSzTx/>
              <a:buFontTx/>
              <a:buNone/>
              <a:tabLst/>
              <a:defRPr sz="36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2182566"/>
      </p:ext>
    </p:extLst>
  </p:cSld>
  <p:clrMapOvr>
    <a:masterClrMapping/>
  </p:clrMapOvr>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rot="10800000">
            <a:off x="0" y="0"/>
            <a:ext cx="9144000" cy="457200"/>
          </a:xfrm>
          <a:prstGeom prst="rect">
            <a:avLst/>
          </a:prstGeom>
          <a:gradFill flip="none" rotWithShape="1">
            <a:gsLst>
              <a:gs pos="0">
                <a:schemeClr val="accent1">
                  <a:lumMod val="40000"/>
                  <a:lumOff val="60000"/>
                  <a:alpha val="50000"/>
                </a:schemeClr>
              </a:gs>
              <a:gs pos="25000">
                <a:schemeClr val="accent1">
                  <a:lumMod val="20000"/>
                  <a:lumOff val="80000"/>
                  <a:alpha val="50000"/>
                </a:schemeClr>
              </a:gs>
              <a:gs pos="84000">
                <a:schemeClr val="bg1">
                  <a:alpha val="50000"/>
                </a:schemeClr>
              </a:gs>
            </a:gsLst>
            <a:lin ang="16200000" scaled="1"/>
            <a:tileRec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4" name="Rectangle 3"/>
          <p:cNvSpPr>
            <a:spLocks noChangeArrowheads="1"/>
          </p:cNvSpPr>
          <p:nvPr userDrawn="1"/>
        </p:nvSpPr>
        <p:spPr bwMode="auto">
          <a:xfrm>
            <a:off x="0" y="5715000"/>
            <a:ext cx="9144000" cy="1143000"/>
          </a:xfrm>
          <a:prstGeom prst="rect">
            <a:avLst/>
          </a:prstGeom>
          <a:gradFill>
            <a:gsLst>
              <a:gs pos="0">
                <a:schemeClr val="accent1">
                  <a:lumMod val="40000"/>
                  <a:lumOff val="60000"/>
                  <a:alpha val="50000"/>
                </a:schemeClr>
              </a:gs>
              <a:gs pos="25000">
                <a:schemeClr val="accent1">
                  <a:lumMod val="20000"/>
                  <a:lumOff val="80000"/>
                </a:schemeClr>
              </a:gs>
              <a:gs pos="84000">
                <a:schemeClr val="bg1">
                  <a:alpha val="50000"/>
                </a:schemeClr>
              </a:gs>
            </a:gsLst>
          </a:gradFill>
          <a:ln>
            <a:no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b="1" dirty="0">
              <a:solidFill>
                <a:srgbClr val="000000"/>
              </a:solidFill>
            </a:endParaRPr>
          </a:p>
        </p:txBody>
      </p:sp>
      <p:sp>
        <p:nvSpPr>
          <p:cNvPr id="5" name="Rectangle 33"/>
          <p:cNvSpPr>
            <a:spLocks noChangeArrowheads="1"/>
          </p:cNvSpPr>
          <p:nvPr/>
        </p:nvSpPr>
        <p:spPr bwMode="auto">
          <a:xfrm>
            <a:off x="228600" y="6248400"/>
            <a:ext cx="5181600" cy="228600"/>
          </a:xfrm>
          <a:prstGeom prst="rect">
            <a:avLst/>
          </a:prstGeom>
          <a:noFill/>
          <a:ln w="9525">
            <a:noFill/>
            <a:miter lim="800000"/>
            <a:headEnd/>
            <a:tailEnd/>
          </a:ln>
          <a:effectLst/>
        </p:spPr>
        <p:txBody>
          <a:bodyPr/>
          <a:lstStyle/>
          <a:p>
            <a:pPr eaLnBrk="0" hangingPunct="0">
              <a:lnSpc>
                <a:spcPct val="190000"/>
              </a:lnSpc>
              <a:defRPr/>
            </a:pPr>
            <a:r>
              <a:rPr lang="en-US" sz="900" b="1" dirty="0">
                <a:solidFill>
                  <a:srgbClr val="000000"/>
                </a:solidFill>
                <a:latin typeface="Calibri"/>
                <a:ea typeface="ＭＳ Ｐゴシック" charset="-128"/>
              </a:rPr>
              <a:t>      </a:t>
            </a:r>
            <a:r>
              <a:rPr lang="en-US" sz="800" b="1" dirty="0">
                <a:solidFill>
                  <a:srgbClr val="000000"/>
                </a:solidFill>
                <a:latin typeface="Calibri"/>
                <a:ea typeface="ＭＳ Ｐゴシック" charset="-128"/>
              </a:rPr>
              <a:t>|  </a:t>
            </a:r>
            <a:r>
              <a:rPr lang="en-US" sz="800" dirty="0" smtClean="0">
                <a:solidFill>
                  <a:srgbClr val="000000"/>
                </a:solidFill>
                <a:latin typeface="Calibri"/>
                <a:ea typeface="ＭＳ Ｐゴシック" charset="-128"/>
              </a:rPr>
              <a:t>©2014, </a:t>
            </a:r>
            <a:r>
              <a:rPr lang="en-US" sz="800" dirty="0">
                <a:solidFill>
                  <a:srgbClr val="000000"/>
                </a:solidFill>
                <a:latin typeface="Calibri"/>
                <a:ea typeface="ＭＳ Ｐゴシック" charset="-128"/>
              </a:rPr>
              <a:t>Cognizant 		</a:t>
            </a:r>
            <a:endParaRPr lang="en-US" sz="900" dirty="0">
              <a:solidFill>
                <a:srgbClr val="000000"/>
              </a:solidFill>
              <a:latin typeface="Calibri"/>
              <a:ea typeface="ＭＳ Ｐゴシック" charset="-128"/>
            </a:endParaRPr>
          </a:p>
        </p:txBody>
      </p:sp>
      <p:pic>
        <p:nvPicPr>
          <p:cNvPr id="6" name="CG_logoReflect_RGB.png" descr="/Users/jason_feuilly/Desktop/CG_logoReflect_RGB.png"/>
          <p:cNvPicPr>
            <a:picLocks noChangeAspect="1"/>
          </p:cNvPicPr>
          <p:nvPr userDrawn="1"/>
        </p:nvPicPr>
        <p:blipFill>
          <a:blip r:embed="rId2" cstate="print"/>
          <a:srcRect/>
          <a:stretch>
            <a:fillRect/>
          </a:stretch>
        </p:blipFill>
        <p:spPr bwMode="auto">
          <a:xfrm>
            <a:off x="7104063" y="6137275"/>
            <a:ext cx="1963737" cy="720725"/>
          </a:xfrm>
          <a:prstGeom prst="rect">
            <a:avLst/>
          </a:prstGeom>
          <a:noFill/>
          <a:ln w="9525">
            <a:noFill/>
            <a:miter lim="800000"/>
            <a:headEnd/>
            <a:tailEnd/>
          </a:ln>
        </p:spPr>
      </p:pic>
      <p:cxnSp>
        <p:nvCxnSpPr>
          <p:cNvPr id="7" name="Straight Connector 9"/>
          <p:cNvCxnSpPr>
            <a:cxnSpLocks noChangeShapeType="1"/>
          </p:cNvCxnSpPr>
          <p:nvPr userDrawn="1"/>
        </p:nvCxnSpPr>
        <p:spPr bwMode="auto">
          <a:xfrm>
            <a:off x="152400" y="457200"/>
            <a:ext cx="8763000" cy="1588"/>
          </a:xfrm>
          <a:prstGeom prst="line">
            <a:avLst/>
          </a:prstGeom>
          <a:noFill/>
          <a:ln w="9525">
            <a:solidFill>
              <a:srgbClr val="55B738"/>
            </a:solidFill>
            <a:round/>
            <a:headEnd/>
            <a:tailEnd/>
          </a:ln>
        </p:spPr>
      </p:cxnSp>
      <p:sp>
        <p:nvSpPr>
          <p:cNvPr id="2" name="Title 1"/>
          <p:cNvSpPr>
            <a:spLocks noGrp="1"/>
          </p:cNvSpPr>
          <p:nvPr>
            <p:ph type="title"/>
          </p:nvPr>
        </p:nvSpPr>
        <p:spPr>
          <a:xfrm>
            <a:off x="152400" y="-24"/>
            <a:ext cx="8763000" cy="500066"/>
          </a:xfrm>
        </p:spPr>
        <p:txBody>
          <a:bodyPr anchor="ctr"/>
          <a:lstStyle>
            <a:lvl1pPr>
              <a:defRPr sz="2800"/>
            </a:lvl1pPr>
          </a:lstStyle>
          <a:p>
            <a:r>
              <a:rPr lang="en-US" dirty="0" smtClean="0"/>
              <a:t>Click to edit Master title style</a:t>
            </a:r>
            <a:endParaRPr lang="en-US" dirty="0"/>
          </a:p>
        </p:txBody>
      </p:sp>
      <p:sp>
        <p:nvSpPr>
          <p:cNvPr id="8" name="Rectangle 42"/>
          <p:cNvSpPr>
            <a:spLocks noGrp="1" noChangeArrowheads="1"/>
          </p:cNvSpPr>
          <p:nvPr>
            <p:ph type="sldNum" sz="quarter" idx="10"/>
          </p:nvPr>
        </p:nvSpPr>
        <p:spPr>
          <a:xfrm>
            <a:off x="76200" y="6324600"/>
            <a:ext cx="457200" cy="457200"/>
          </a:xfrm>
        </p:spPr>
        <p:txBody>
          <a:bodyPr/>
          <a:lstStyle>
            <a:lvl1pPr>
              <a:defRPr sz="1200" smtClean="0">
                <a:solidFill>
                  <a:srgbClr val="6DB23F"/>
                </a:solidFill>
              </a:defRPr>
            </a:lvl1pPr>
          </a:lstStyle>
          <a:p>
            <a:pPr>
              <a:defRPr/>
            </a:pPr>
            <a:fld id="{92A37B57-FC19-49C7-AD0C-AC7BC2028D7F}" type="slidenum">
              <a:rPr lang="en-US"/>
              <a:pPr>
                <a:defRPr/>
              </a:pPr>
              <a:t>‹#›</a:t>
            </a:fld>
            <a:endParaRPr lang="en-US" dirty="0"/>
          </a:p>
        </p:txBody>
      </p:sp>
      <p:sp>
        <p:nvSpPr>
          <p:cNvPr id="12" name="Text Placeholder 11"/>
          <p:cNvSpPr>
            <a:spLocks noGrp="1"/>
          </p:cNvSpPr>
          <p:nvPr>
            <p:ph type="body" sz="quarter" idx="11"/>
          </p:nvPr>
        </p:nvSpPr>
        <p:spPr>
          <a:xfrm>
            <a:off x="152400" y="609600"/>
            <a:ext cx="8763000" cy="5486400"/>
          </a:xfrm>
        </p:spPr>
        <p:txBody>
          <a:bodyPr/>
          <a:lstStyle>
            <a:lvl1pPr algn="just">
              <a:spcBef>
                <a:spcPts val="0"/>
              </a:spcBef>
              <a:spcAft>
                <a:spcPts val="300"/>
              </a:spcAft>
              <a:defRPr/>
            </a:lvl1pPr>
            <a:lvl2pPr algn="just">
              <a:spcBef>
                <a:spcPts val="0"/>
              </a:spcBef>
              <a:spcAft>
                <a:spcPts val="300"/>
              </a:spcAft>
              <a:defRPr/>
            </a:lvl2pPr>
            <a:lvl3pPr algn="just">
              <a:spcBef>
                <a:spcPts val="0"/>
              </a:spcBef>
              <a:spcAft>
                <a:spcPts val="300"/>
              </a:spcAft>
              <a:defRPr/>
            </a:lvl3pPr>
            <a:lvl4pPr algn="just">
              <a:spcBef>
                <a:spcPts val="0"/>
              </a:spcBef>
              <a:spcAft>
                <a:spcPts val="300"/>
              </a:spcAft>
              <a:defRPr/>
            </a:lvl4pPr>
            <a:lvl5pPr algn="just">
              <a:spcBef>
                <a:spcPts val="0"/>
              </a:spcBef>
              <a:spcAft>
                <a:spcPts val="3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96759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52400" y="0"/>
            <a:ext cx="88392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152400" y="1600200"/>
            <a:ext cx="88392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 name="Rectangle 42"/>
          <p:cNvSpPr>
            <a:spLocks noGrp="1" noChangeArrowheads="1"/>
          </p:cNvSpPr>
          <p:nvPr>
            <p:ph type="sldNum" sz="quarter" idx="4"/>
          </p:nvPr>
        </p:nvSpPr>
        <p:spPr bwMode="auto">
          <a:xfrm>
            <a:off x="0" y="6553200"/>
            <a:ext cx="4572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lnSpc>
                <a:spcPct val="110000"/>
              </a:lnSpc>
              <a:defRPr sz="1000" b="0">
                <a:solidFill>
                  <a:srgbClr val="55B738"/>
                </a:solidFill>
                <a:latin typeface="Arial Black" charset="0"/>
              </a:defRPr>
            </a:lvl1pPr>
          </a:lstStyle>
          <a:p>
            <a:pPr>
              <a:defRPr/>
            </a:pPr>
            <a:fld id="{847B1F57-3F15-4100-9368-F7A3FCDAE7F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Lst>
  <p:hf hdr="0" ftr="0" dt="0"/>
  <p:txStyles>
    <p:titleStyle>
      <a:lvl1pPr algn="l" rtl="0" eaLnBrk="0" fontAlgn="base" hangingPunct="0">
        <a:spcBef>
          <a:spcPct val="0"/>
        </a:spcBef>
        <a:spcAft>
          <a:spcPct val="0"/>
        </a:spcAft>
        <a:defRPr sz="2800">
          <a:solidFill>
            <a:srgbClr val="3D97BB"/>
          </a:solidFill>
          <a:latin typeface="+mj-lt"/>
          <a:ea typeface="MS PGothic" charset="-128"/>
          <a:cs typeface="MS PGothic" charset="-128"/>
        </a:defRPr>
      </a:lvl1pPr>
      <a:lvl2pPr algn="l" rtl="0" eaLnBrk="0" fontAlgn="base" hangingPunct="0">
        <a:spcBef>
          <a:spcPct val="0"/>
        </a:spcBef>
        <a:spcAft>
          <a:spcPct val="0"/>
        </a:spcAft>
        <a:defRPr sz="2800">
          <a:solidFill>
            <a:srgbClr val="3D97BB"/>
          </a:solidFill>
          <a:latin typeface="Verdana" pitchFamily="-12" charset="0"/>
          <a:ea typeface="MS PGothic" charset="-128"/>
          <a:cs typeface="MS PGothic" charset="-128"/>
        </a:defRPr>
      </a:lvl2pPr>
      <a:lvl3pPr algn="l" rtl="0" eaLnBrk="0" fontAlgn="base" hangingPunct="0">
        <a:spcBef>
          <a:spcPct val="0"/>
        </a:spcBef>
        <a:spcAft>
          <a:spcPct val="0"/>
        </a:spcAft>
        <a:defRPr sz="2800">
          <a:solidFill>
            <a:srgbClr val="3D97BB"/>
          </a:solidFill>
          <a:latin typeface="Verdana" pitchFamily="-12" charset="0"/>
          <a:ea typeface="MS PGothic" charset="-128"/>
          <a:cs typeface="MS PGothic" charset="-128"/>
        </a:defRPr>
      </a:lvl3pPr>
      <a:lvl4pPr algn="l" rtl="0" eaLnBrk="0" fontAlgn="base" hangingPunct="0">
        <a:spcBef>
          <a:spcPct val="0"/>
        </a:spcBef>
        <a:spcAft>
          <a:spcPct val="0"/>
        </a:spcAft>
        <a:defRPr sz="2800">
          <a:solidFill>
            <a:srgbClr val="3D97BB"/>
          </a:solidFill>
          <a:latin typeface="Verdana" pitchFamily="-12" charset="0"/>
          <a:ea typeface="MS PGothic" charset="-128"/>
          <a:cs typeface="MS PGothic" charset="-128"/>
        </a:defRPr>
      </a:lvl4pPr>
      <a:lvl5pPr algn="l" rtl="0" eaLnBrk="0" fontAlgn="base" hangingPunct="0">
        <a:spcBef>
          <a:spcPct val="0"/>
        </a:spcBef>
        <a:spcAft>
          <a:spcPct val="0"/>
        </a:spcAft>
        <a:defRPr sz="2800">
          <a:solidFill>
            <a:srgbClr val="3D97BB"/>
          </a:solidFill>
          <a:latin typeface="Verdana" pitchFamily="-12" charset="0"/>
          <a:ea typeface="MS PGothic" charset="-128"/>
          <a:cs typeface="MS PGothic"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p:titleStyle>
    <p:bodyStyle>
      <a:lvl1pPr marL="228600" indent="-228600" algn="l" rtl="0" eaLnBrk="0" fontAlgn="base" hangingPunct="0">
        <a:spcBef>
          <a:spcPct val="20000"/>
        </a:spcBef>
        <a:spcAft>
          <a:spcPct val="0"/>
        </a:spcAft>
        <a:buClr>
          <a:srgbClr val="6DB33F"/>
        </a:buClr>
        <a:buFont typeface="Wingdings" pitchFamily="2" charset="2"/>
        <a:tabLst>
          <a:tab pos="1022350" algn="l"/>
        </a:tabLst>
        <a:defRPr sz="2400">
          <a:solidFill>
            <a:schemeClr val="tx1"/>
          </a:solidFill>
          <a:latin typeface="+mn-lt"/>
          <a:ea typeface="MS PGothic" charset="-128"/>
          <a:cs typeface="MS PGothic" charset="-128"/>
        </a:defRPr>
      </a:lvl1pPr>
      <a:lvl2pPr marL="571500" indent="-228600" algn="l" rtl="0" eaLnBrk="0" fontAlgn="base" hangingPunct="0">
        <a:spcBef>
          <a:spcPct val="20000"/>
        </a:spcBef>
        <a:spcAft>
          <a:spcPct val="0"/>
        </a:spcAft>
        <a:buClr>
          <a:schemeClr val="bg2"/>
        </a:buClr>
        <a:buFont typeface="Arial" charset="0"/>
        <a:buChar char="•"/>
        <a:tabLst>
          <a:tab pos="1022350" algn="l"/>
        </a:tabLst>
        <a:defRPr sz="2400">
          <a:solidFill>
            <a:schemeClr val="tx1"/>
          </a:solidFill>
          <a:latin typeface="+mn-lt"/>
          <a:ea typeface="MS PGothic" charset="-128"/>
          <a:cs typeface="MS PGothic" charset="-128"/>
        </a:defRPr>
      </a:lvl2pPr>
      <a:lvl3pPr marL="914400" indent="-228600" algn="l" rtl="0" eaLnBrk="0" fontAlgn="base" hangingPunct="0">
        <a:spcBef>
          <a:spcPct val="20000"/>
        </a:spcBef>
        <a:spcAft>
          <a:spcPct val="0"/>
        </a:spcAft>
        <a:buClr>
          <a:schemeClr val="bg2"/>
        </a:buClr>
        <a:buFont typeface="Arial" charset="0"/>
        <a:buChar char="•"/>
        <a:tabLst>
          <a:tab pos="1022350" algn="l"/>
        </a:tabLst>
        <a:defRPr sz="2000">
          <a:solidFill>
            <a:schemeClr val="tx1"/>
          </a:solidFill>
          <a:latin typeface="+mn-lt"/>
          <a:ea typeface="MS PGothic" charset="-128"/>
          <a:cs typeface="MS PGothic" charset="-128"/>
        </a:defRPr>
      </a:lvl3pPr>
      <a:lvl4pPr marL="1257300" indent="-228600" algn="l" rtl="0" eaLnBrk="0" fontAlgn="base" hangingPunct="0">
        <a:spcBef>
          <a:spcPct val="20000"/>
        </a:spcBef>
        <a:spcAft>
          <a:spcPct val="0"/>
        </a:spcAft>
        <a:buClr>
          <a:schemeClr val="bg2"/>
        </a:buClr>
        <a:buFont typeface="Arial" charset="0"/>
        <a:buChar char="•"/>
        <a:tabLst>
          <a:tab pos="1022350" algn="l"/>
        </a:tabLst>
        <a:defRPr>
          <a:solidFill>
            <a:schemeClr val="tx1"/>
          </a:solidFill>
          <a:latin typeface="+mn-lt"/>
          <a:ea typeface="MS PGothic" charset="-128"/>
          <a:cs typeface="MS PGothic" charset="-128"/>
        </a:defRPr>
      </a:lvl4pPr>
      <a:lvl5pPr marL="1600200" indent="-228600" algn="l" rtl="0" eaLnBrk="0" fontAlgn="base" hangingPunct="0">
        <a:spcBef>
          <a:spcPct val="20000"/>
        </a:spcBef>
        <a:spcAft>
          <a:spcPct val="0"/>
        </a:spcAft>
        <a:buClr>
          <a:schemeClr val="bg2"/>
        </a:buClr>
        <a:buFont typeface="Arial" charset="0"/>
        <a:buChar char="•"/>
        <a:tabLst>
          <a:tab pos="1022350" algn="l"/>
        </a:tabLst>
        <a:defRPr>
          <a:solidFill>
            <a:schemeClr val="tx1"/>
          </a:solidFill>
          <a:latin typeface="+mn-lt"/>
          <a:ea typeface="MS PGothic" charset="-128"/>
          <a:cs typeface="MS PGothic" charset="-128"/>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457200"/>
            <a:ext cx="88392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152400" y="1600200"/>
            <a:ext cx="88392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Rectangle 42"/>
          <p:cNvSpPr>
            <a:spLocks noGrp="1" noChangeArrowheads="1"/>
          </p:cNvSpPr>
          <p:nvPr>
            <p:ph type="sldNum" sz="quarter" idx="4"/>
          </p:nvPr>
        </p:nvSpPr>
        <p:spPr bwMode="auto">
          <a:xfrm>
            <a:off x="0" y="6553200"/>
            <a:ext cx="4572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lnSpc>
                <a:spcPct val="110000"/>
              </a:lnSpc>
              <a:defRPr sz="1000" b="0" smtClean="0">
                <a:solidFill>
                  <a:srgbClr val="55B738"/>
                </a:solidFill>
                <a:latin typeface="Arial Black" charset="0"/>
              </a:defRPr>
            </a:lvl1pPr>
          </a:lstStyle>
          <a:p>
            <a:pPr>
              <a:defRPr/>
            </a:pPr>
            <a:fld id="{8661FB06-137F-4CE7-82A8-66805C25D507}" type="slidenum">
              <a:rPr lang="en-US">
                <a:ea typeface="ＭＳ Ｐゴシック" charset="-128"/>
              </a:rPr>
              <a:pPr>
                <a:defRPr/>
              </a:pPr>
              <a:t>‹#›</a:t>
            </a:fld>
            <a:endParaRPr lang="en-US" dirty="0">
              <a:ea typeface="ＭＳ Ｐゴシック" charset="-128"/>
            </a:endParaRPr>
          </a:p>
        </p:txBody>
      </p:sp>
    </p:spTree>
    <p:extLst>
      <p:ext uri="{BB962C8B-B14F-4D97-AF65-F5344CB8AC3E}">
        <p14:creationId xmlns:p14="http://schemas.microsoft.com/office/powerpoint/2010/main" val="3733598781"/>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Lst>
  <p:hf hdr="0" ftr="0" dt="0"/>
  <p:txStyles>
    <p:titleStyle>
      <a:lvl1pPr algn="l" rtl="0" eaLnBrk="0" fontAlgn="base" hangingPunct="0">
        <a:spcBef>
          <a:spcPct val="0"/>
        </a:spcBef>
        <a:spcAft>
          <a:spcPct val="0"/>
        </a:spcAft>
        <a:defRPr sz="2800">
          <a:solidFill>
            <a:srgbClr val="3D97BB"/>
          </a:solidFill>
          <a:latin typeface="Calibri" pitchFamily="34" charset="0"/>
          <a:ea typeface="ＭＳ Ｐゴシック" charset="-128"/>
          <a:cs typeface="Calibri" pitchFamily="34" charset="0"/>
        </a:defRPr>
      </a:lvl1pPr>
      <a:lvl2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p:titleStyle>
    <p:bodyStyle>
      <a:lvl1pPr marL="228600" indent="-228600" algn="l" rtl="0" eaLnBrk="0" fontAlgn="base" hangingPunct="0">
        <a:spcBef>
          <a:spcPct val="20000"/>
        </a:spcBef>
        <a:spcAft>
          <a:spcPct val="0"/>
        </a:spcAft>
        <a:buClr>
          <a:srgbClr val="6DB33F"/>
        </a:buClr>
        <a:buFont typeface="Wingdings" charset="2"/>
        <a:tabLst>
          <a:tab pos="1022350" algn="l"/>
        </a:tabLst>
        <a:defRPr sz="2400">
          <a:solidFill>
            <a:schemeClr val="tx1"/>
          </a:solidFill>
          <a:latin typeface="Calibri" pitchFamily="34" charset="0"/>
          <a:ea typeface="ＭＳ Ｐゴシック" charset="-128"/>
          <a:cs typeface="Calibri" pitchFamily="34" charset="0"/>
        </a:defRPr>
      </a:lvl1pPr>
      <a:lvl2pPr marL="571500" indent="-228600" algn="l" rtl="0" eaLnBrk="0" fontAlgn="base" hangingPunct="0">
        <a:spcBef>
          <a:spcPct val="20000"/>
        </a:spcBef>
        <a:spcAft>
          <a:spcPct val="0"/>
        </a:spcAft>
        <a:buClr>
          <a:schemeClr val="bg2"/>
        </a:buClr>
        <a:buFont typeface="Arial" charset="0"/>
        <a:buChar char="•"/>
        <a:tabLst>
          <a:tab pos="1022350" algn="l"/>
        </a:tabLst>
        <a:defRPr sz="2400">
          <a:solidFill>
            <a:schemeClr val="tx1"/>
          </a:solidFill>
          <a:latin typeface="Calibri" pitchFamily="34" charset="0"/>
          <a:ea typeface="ＭＳ Ｐゴシック" charset="-128"/>
          <a:cs typeface="Calibri" pitchFamily="34" charset="0"/>
        </a:defRPr>
      </a:lvl2pPr>
      <a:lvl3pPr marL="914400" indent="-228600" algn="l" rtl="0" eaLnBrk="0" fontAlgn="base" hangingPunct="0">
        <a:spcBef>
          <a:spcPct val="20000"/>
        </a:spcBef>
        <a:spcAft>
          <a:spcPct val="0"/>
        </a:spcAft>
        <a:buClr>
          <a:schemeClr val="bg2"/>
        </a:buClr>
        <a:buFont typeface="Arial" charset="0"/>
        <a:buChar char="•"/>
        <a:tabLst>
          <a:tab pos="1022350" algn="l"/>
        </a:tabLst>
        <a:defRPr sz="2000">
          <a:solidFill>
            <a:schemeClr val="tx1"/>
          </a:solidFill>
          <a:latin typeface="Calibri" pitchFamily="34" charset="0"/>
          <a:ea typeface="ＭＳ Ｐゴシック" charset="-128"/>
          <a:cs typeface="Calibri" pitchFamily="34" charset="0"/>
        </a:defRPr>
      </a:lvl3pPr>
      <a:lvl4pPr marL="1257300" indent="-228600" algn="l" rtl="0" eaLnBrk="0" fontAlgn="base" hangingPunct="0">
        <a:spcBef>
          <a:spcPct val="20000"/>
        </a:spcBef>
        <a:spcAft>
          <a:spcPct val="0"/>
        </a:spcAft>
        <a:buClr>
          <a:schemeClr val="bg2"/>
        </a:buClr>
        <a:buFont typeface="Arial" charset="0"/>
        <a:buChar char="•"/>
        <a:tabLst>
          <a:tab pos="1022350" algn="l"/>
        </a:tabLst>
        <a:defRPr>
          <a:solidFill>
            <a:schemeClr val="tx1"/>
          </a:solidFill>
          <a:latin typeface="Calibri" pitchFamily="34" charset="0"/>
          <a:ea typeface="ＭＳ Ｐゴシック" charset="-128"/>
          <a:cs typeface="Calibri" pitchFamily="34" charset="0"/>
        </a:defRPr>
      </a:lvl4pPr>
      <a:lvl5pPr marL="1600200" indent="-228600" algn="l" rtl="0" eaLnBrk="0" fontAlgn="base" hangingPunct="0">
        <a:spcBef>
          <a:spcPct val="20000"/>
        </a:spcBef>
        <a:spcAft>
          <a:spcPct val="0"/>
        </a:spcAft>
        <a:buClr>
          <a:schemeClr val="bg2"/>
        </a:buClr>
        <a:buFont typeface="Arial" charset="0"/>
        <a:buChar char="•"/>
        <a:tabLst>
          <a:tab pos="1022350" algn="l"/>
        </a:tabLst>
        <a:defRPr>
          <a:solidFill>
            <a:schemeClr val="tx1"/>
          </a:solidFill>
          <a:latin typeface="Calibri" pitchFamily="34" charset="0"/>
          <a:ea typeface="ＭＳ Ｐゴシック" charset="-128"/>
          <a:cs typeface="Calibri" pitchFamily="34" charset="0"/>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457200"/>
            <a:ext cx="88392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152400" y="1600200"/>
            <a:ext cx="88392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Rectangle 42"/>
          <p:cNvSpPr>
            <a:spLocks noGrp="1" noChangeArrowheads="1"/>
          </p:cNvSpPr>
          <p:nvPr>
            <p:ph type="sldNum" sz="quarter" idx="4"/>
          </p:nvPr>
        </p:nvSpPr>
        <p:spPr bwMode="auto">
          <a:xfrm>
            <a:off x="0" y="6553200"/>
            <a:ext cx="4572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0" hangingPunct="0">
              <a:lnSpc>
                <a:spcPct val="110000"/>
              </a:lnSpc>
              <a:defRPr sz="1000" b="0" smtClean="0">
                <a:solidFill>
                  <a:schemeClr val="bg1"/>
                </a:solidFill>
                <a:latin typeface="Arial Black" charset="0"/>
                <a:ea typeface="ＭＳ Ｐゴシック" charset="-128"/>
              </a:defRPr>
            </a:lvl1pPr>
          </a:lstStyle>
          <a:p>
            <a:pPr>
              <a:defRPr/>
            </a:pPr>
            <a:fld id="{E3A669EB-27F8-49E1-9FAC-2C09D4640280}"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639776482"/>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Lst>
  <p:hf hdr="0" ftr="0" dt="0"/>
  <p:txStyles>
    <p:title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p:titleStyle>
    <p:bodyStyle>
      <a:lvl1pPr marL="228600" indent="-228600" algn="l" rtl="0" eaLnBrk="0" fontAlgn="base" hangingPunct="0">
        <a:spcBef>
          <a:spcPct val="20000"/>
        </a:spcBef>
        <a:spcAft>
          <a:spcPct val="0"/>
        </a:spcAft>
        <a:buClr>
          <a:srgbClr val="6DB33F"/>
        </a:buClr>
        <a:buFont typeface="Wingdings" pitchFamily="2" charset="2"/>
        <a:tabLst>
          <a:tab pos="1022350" algn="l"/>
        </a:tabLst>
        <a:defRPr sz="2400">
          <a:solidFill>
            <a:schemeClr val="tx1"/>
          </a:solidFill>
          <a:latin typeface="+mn-lt"/>
          <a:ea typeface="MS PGothic" pitchFamily="34" charset="-128"/>
          <a:cs typeface="ＭＳ Ｐゴシック" charset="-128"/>
        </a:defRPr>
      </a:lvl1pPr>
      <a:lvl2pPr marL="571500" indent="-228600" algn="l" rtl="0" eaLnBrk="0" fontAlgn="base" hangingPunct="0">
        <a:spcBef>
          <a:spcPct val="20000"/>
        </a:spcBef>
        <a:spcAft>
          <a:spcPct val="0"/>
        </a:spcAft>
        <a:buClr>
          <a:schemeClr val="bg2"/>
        </a:buClr>
        <a:buFont typeface="Wingdings" pitchFamily="2" charset="2"/>
        <a:buChar char="§"/>
        <a:tabLst>
          <a:tab pos="1022350" algn="l"/>
        </a:tabLst>
        <a:defRPr sz="2400">
          <a:solidFill>
            <a:schemeClr val="tx1"/>
          </a:solidFill>
          <a:latin typeface="+mn-lt"/>
          <a:ea typeface="MS PGothic" pitchFamily="34" charset="-128"/>
        </a:defRPr>
      </a:lvl2pPr>
      <a:lvl3pPr marL="914400" indent="-228600" algn="l" rtl="0" eaLnBrk="0" fontAlgn="base" hangingPunct="0">
        <a:spcBef>
          <a:spcPct val="20000"/>
        </a:spcBef>
        <a:spcAft>
          <a:spcPct val="0"/>
        </a:spcAft>
        <a:buClr>
          <a:schemeClr val="bg2"/>
        </a:buClr>
        <a:buFont typeface="Wingdings" pitchFamily="2" charset="2"/>
        <a:buChar char="§"/>
        <a:tabLst>
          <a:tab pos="1022350" algn="l"/>
        </a:tabLst>
        <a:defRPr sz="2000">
          <a:solidFill>
            <a:schemeClr val="tx1"/>
          </a:solidFill>
          <a:latin typeface="+mn-lt"/>
          <a:ea typeface="MS PGothic" pitchFamily="34" charset="-128"/>
        </a:defRPr>
      </a:lvl3pPr>
      <a:lvl4pPr marL="1257300" indent="-228600" algn="l" rtl="0" eaLnBrk="0" fontAlgn="base" hangingPunct="0">
        <a:spcBef>
          <a:spcPct val="20000"/>
        </a:spcBef>
        <a:spcAft>
          <a:spcPct val="0"/>
        </a:spcAft>
        <a:buClr>
          <a:schemeClr val="bg2"/>
        </a:buClr>
        <a:buFont typeface="Wingdings" pitchFamily="2" charset="2"/>
        <a:buChar char="§"/>
        <a:tabLst>
          <a:tab pos="1022350" algn="l"/>
        </a:tabLst>
        <a:defRPr>
          <a:solidFill>
            <a:schemeClr val="tx1"/>
          </a:solidFill>
          <a:latin typeface="+mn-lt"/>
          <a:ea typeface="MS PGothic" pitchFamily="34" charset="-128"/>
        </a:defRPr>
      </a:lvl4pPr>
      <a:lvl5pPr marL="1600200" indent="-228600" algn="l" rtl="0" eaLnBrk="0" fontAlgn="base" hangingPunct="0">
        <a:spcBef>
          <a:spcPct val="20000"/>
        </a:spcBef>
        <a:spcAft>
          <a:spcPct val="0"/>
        </a:spcAft>
        <a:buClr>
          <a:schemeClr val="bg2"/>
        </a:buClr>
        <a:buFont typeface="Wingdings" pitchFamily="2" charset="2"/>
        <a:buChar char="§"/>
        <a:tabLst>
          <a:tab pos="1022350" algn="l"/>
        </a:tabLst>
        <a:defRPr>
          <a:solidFill>
            <a:schemeClr val="tx1"/>
          </a:solidFill>
          <a:latin typeface="+mn-lt"/>
          <a:ea typeface="MS PGothic" pitchFamily="34" charset="-128"/>
        </a:defRPr>
      </a:lvl5pPr>
      <a:lvl6pPr marL="2514600" indent="-228600" algn="l" rtl="0" fontAlgn="base">
        <a:spcBef>
          <a:spcPct val="20000"/>
        </a:spcBef>
        <a:spcAft>
          <a:spcPct val="0"/>
        </a:spcAft>
        <a:buChar char="»"/>
        <a:defRPr>
          <a:solidFill>
            <a:schemeClr val="tx1"/>
          </a:solidFill>
          <a:latin typeface="+mn-lt"/>
          <a:ea typeface="+mn-ea"/>
        </a:defRPr>
      </a:lvl6pPr>
      <a:lvl7pPr marL="2971800" indent="-228600" algn="l" rtl="0" fontAlgn="base">
        <a:spcBef>
          <a:spcPct val="20000"/>
        </a:spcBef>
        <a:spcAft>
          <a:spcPct val="0"/>
        </a:spcAft>
        <a:buChar char="»"/>
        <a:defRPr>
          <a:solidFill>
            <a:schemeClr val="tx1"/>
          </a:solidFill>
          <a:latin typeface="+mn-lt"/>
          <a:ea typeface="+mn-ea"/>
        </a:defRPr>
      </a:lvl7pPr>
      <a:lvl8pPr marL="3429000" indent="-228600" algn="l" rtl="0" fontAlgn="base">
        <a:spcBef>
          <a:spcPct val="20000"/>
        </a:spcBef>
        <a:spcAft>
          <a:spcPct val="0"/>
        </a:spcAft>
        <a:buChar char="»"/>
        <a:defRPr>
          <a:solidFill>
            <a:schemeClr val="tx1"/>
          </a:solidFill>
          <a:latin typeface="+mn-lt"/>
          <a:ea typeface="+mn-ea"/>
        </a:defRPr>
      </a:lvl8pPr>
      <a:lvl9pPr marL="3886200" indent="-228600"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9.jpeg"/><Relationship Id="rId7"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slide" Target="slide46.xml"/><Relationship Id="rId3" Type="http://schemas.openxmlformats.org/officeDocument/2006/relationships/slide" Target="slide33.xml"/><Relationship Id="rId7" Type="http://schemas.openxmlformats.org/officeDocument/2006/relationships/slide" Target="slide38.xml"/><Relationship Id="rId12" Type="http://schemas.openxmlformats.org/officeDocument/2006/relationships/slide" Target="slide45.xml"/><Relationship Id="rId2" Type="http://schemas.openxmlformats.org/officeDocument/2006/relationships/image" Target="../media/image9.jpeg"/><Relationship Id="rId1" Type="http://schemas.openxmlformats.org/officeDocument/2006/relationships/slideLayout" Target="../slideLayouts/slideLayout10.xml"/><Relationship Id="rId6" Type="http://schemas.openxmlformats.org/officeDocument/2006/relationships/slide" Target="slide37.xml"/><Relationship Id="rId11" Type="http://schemas.openxmlformats.org/officeDocument/2006/relationships/slide" Target="slide42.xml"/><Relationship Id="rId5" Type="http://schemas.openxmlformats.org/officeDocument/2006/relationships/slide" Target="slide36.xml"/><Relationship Id="rId15" Type="http://schemas.openxmlformats.org/officeDocument/2006/relationships/slide" Target="slide48.xml"/><Relationship Id="rId10" Type="http://schemas.openxmlformats.org/officeDocument/2006/relationships/slide" Target="slide41.xml"/><Relationship Id="rId4" Type="http://schemas.openxmlformats.org/officeDocument/2006/relationships/slide" Target="slide34.xml"/><Relationship Id="rId9" Type="http://schemas.openxmlformats.org/officeDocument/2006/relationships/slide" Target="slide40.xml"/><Relationship Id="rId14" Type="http://schemas.openxmlformats.org/officeDocument/2006/relationships/slide" Target="slide4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5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0.xml"/><Relationship Id="rId1" Type="http://schemas.openxmlformats.org/officeDocument/2006/relationships/themeOverride" Target="../theme/themeOverride1.xml"/><Relationship Id="rId4" Type="http://schemas.openxmlformats.org/officeDocument/2006/relationships/image" Target="../media/image9.jpeg"/></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5.emf"/><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412018" y="1404257"/>
            <a:ext cx="6507339" cy="331416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lgn="ctr" eaLnBrk="0" hangingPunct="0">
              <a:defRPr/>
            </a:pPr>
            <a:r>
              <a:rPr lang="en-US" sz="4400" dirty="0" smtClean="0">
                <a:solidFill>
                  <a:srgbClr val="00B050"/>
                </a:solidFill>
                <a:latin typeface="Calibri" panose="020F0502020204030204" pitchFamily="34" charset="0"/>
              </a:rPr>
              <a:t>Introduction to  </a:t>
            </a:r>
          </a:p>
          <a:p>
            <a:pPr lvl="0" algn="ctr" eaLnBrk="0" hangingPunct="0">
              <a:defRPr/>
            </a:pPr>
            <a:r>
              <a:rPr lang="en-US" sz="4400" dirty="0" smtClean="0">
                <a:solidFill>
                  <a:srgbClr val="00B050"/>
                </a:solidFill>
                <a:latin typeface="Calibri" panose="020F0502020204030204" pitchFamily="34" charset="0"/>
              </a:rPr>
              <a:t>Enterprise Content Management </a:t>
            </a:r>
          </a:p>
          <a:p>
            <a:pPr lvl="0" algn="ctr" eaLnBrk="0" hangingPunct="0">
              <a:defRPr/>
            </a:pPr>
            <a:r>
              <a:rPr lang="en-US" sz="4400" dirty="0" smtClean="0">
                <a:solidFill>
                  <a:srgbClr val="00B050"/>
                </a:solidFill>
                <a:latin typeface="Calibri" panose="020F0502020204030204" pitchFamily="34" charset="0"/>
              </a:rPr>
              <a:t>and </a:t>
            </a:r>
          </a:p>
          <a:p>
            <a:pPr lvl="0" algn="ctr" eaLnBrk="0" hangingPunct="0">
              <a:defRPr/>
            </a:pPr>
            <a:r>
              <a:rPr lang="en-US" sz="4400" dirty="0" smtClean="0">
                <a:solidFill>
                  <a:srgbClr val="00B050"/>
                </a:solidFill>
                <a:latin typeface="Calibri" panose="020F0502020204030204" pitchFamily="34" charset="0"/>
              </a:rPr>
              <a:t>Alfresco ECM</a:t>
            </a:r>
            <a:endParaRPr kumimoji="0" lang="en-US" sz="4400" i="0" u="none" strike="noStrike" kern="0" cap="none" spc="0" normalizeH="0" baseline="0" noProof="0" dirty="0" smtClean="0">
              <a:ln>
                <a:noFill/>
              </a:ln>
              <a:solidFill>
                <a:srgbClr val="00B050"/>
              </a:solidFill>
              <a:effectLst/>
              <a:uLnTx/>
              <a:uFillTx/>
              <a:latin typeface="Calibri" panose="020F0502020204030204" pitchFamily="34" charset="0"/>
              <a:ea typeface="ＭＳ Ｐゴシック" charset="-128"/>
              <a:cs typeface="MS PGothic" charset="-128"/>
            </a:endParaRPr>
          </a:p>
        </p:txBody>
      </p:sp>
      <p:pic>
        <p:nvPicPr>
          <p:cNvPr id="7"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192024"/>
            <a:ext cx="2468880" cy="709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txBox="1">
            <a:spLocks noChangeArrowheads="1"/>
          </p:cNvSpPr>
          <p:nvPr/>
        </p:nvSpPr>
        <p:spPr>
          <a:xfrm>
            <a:off x="76200" y="6324600"/>
            <a:ext cx="4572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defRPr/>
            </a:pPr>
            <a:fld id="{68B1EC2B-0445-477A-B0BE-9B9BFCA5C2FF}" type="slidenum">
              <a:rPr lang="en-US" sz="1200" b="0" smtClean="0">
                <a:solidFill>
                  <a:srgbClr val="6DB23F"/>
                </a:solidFill>
                <a:latin typeface="Arial Black" charset="0"/>
              </a:rPr>
              <a:pPr algn="r">
                <a:defRPr/>
              </a:pPr>
              <a:t>10</a:t>
            </a:fld>
            <a:endParaRPr lang="en-US" sz="1200" b="0" dirty="0">
              <a:solidFill>
                <a:srgbClr val="000000"/>
              </a:solidFill>
              <a:latin typeface="Arial Black" charset="0"/>
            </a:endParaRPr>
          </a:p>
        </p:txBody>
      </p:sp>
      <p:pic>
        <p:nvPicPr>
          <p:cNvPr id="49"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577" y="1"/>
            <a:ext cx="2307373" cy="623942"/>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1"/>
          <p:cNvSpPr txBox="1">
            <a:spLocks noChangeArrowheads="1"/>
          </p:cNvSpPr>
          <p:nvPr/>
        </p:nvSpPr>
        <p:spPr bwMode="auto">
          <a:xfrm>
            <a:off x="158750" y="39687"/>
            <a:ext cx="5377525" cy="436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a:solidFill>
                  <a:srgbClr val="3D97BB"/>
                </a:solidFill>
                <a:latin typeface="Calibri" pitchFamily="34" charset="0"/>
                <a:ea typeface="ＭＳ Ｐゴシック" charset="-128"/>
                <a:cs typeface="Calibri" pitchFamily="34" charset="0"/>
              </a:defRPr>
            </a:lvl1pPr>
            <a:lvl2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a:t>Alfresco </a:t>
            </a:r>
            <a:r>
              <a:rPr lang="en-US" kern="0" dirty="0" smtClean="0"/>
              <a:t>DBP</a:t>
            </a:r>
            <a:endParaRPr lang="en-US" kern="0" dirty="0"/>
          </a:p>
        </p:txBody>
      </p:sp>
      <p:sp>
        <p:nvSpPr>
          <p:cNvPr id="45" name="Title 8"/>
          <p:cNvSpPr>
            <a:spLocks noGrp="1"/>
          </p:cNvSpPr>
          <p:nvPr/>
        </p:nvSpPr>
        <p:spPr>
          <a:xfrm>
            <a:off x="743181" y="783212"/>
            <a:ext cx="8089900" cy="67340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36373A">
                    <a:lumMod val="50000"/>
                  </a:srgbClr>
                </a:solidFill>
                <a:effectLst/>
                <a:uLnTx/>
                <a:uFillTx/>
                <a:latin typeface="Helvetica Neue"/>
                <a:ea typeface="+mj-ea"/>
              </a:rPr>
              <a:t>Alfresco Digital Business Platform</a:t>
            </a:r>
          </a:p>
        </p:txBody>
      </p:sp>
      <p:sp>
        <p:nvSpPr>
          <p:cNvPr id="46" name="Rectangle 45"/>
          <p:cNvSpPr/>
          <p:nvPr/>
        </p:nvSpPr>
        <p:spPr>
          <a:xfrm>
            <a:off x="1386458" y="3024250"/>
            <a:ext cx="3324959" cy="1600200"/>
          </a:xfrm>
          <a:prstGeom prst="rect">
            <a:avLst/>
          </a:prstGeom>
          <a:solidFill>
            <a:srgbClr val="8BC34A"/>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73A"/>
              </a:solidFill>
              <a:effectLst/>
              <a:uLnTx/>
              <a:uFillTx/>
              <a:latin typeface="Calibri"/>
              <a:ea typeface="+mn-ea"/>
              <a:cs typeface="+mn-cs"/>
            </a:endParaRPr>
          </a:p>
        </p:txBody>
      </p:sp>
      <p:sp>
        <p:nvSpPr>
          <p:cNvPr id="47" name="Rectangle 46"/>
          <p:cNvSpPr/>
          <p:nvPr/>
        </p:nvSpPr>
        <p:spPr>
          <a:xfrm>
            <a:off x="4711417" y="3024249"/>
            <a:ext cx="3351506" cy="1600200"/>
          </a:xfrm>
          <a:prstGeom prst="rect">
            <a:avLst/>
          </a:prstGeom>
          <a:solidFill>
            <a:srgbClr val="2196F3"/>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73A"/>
              </a:solidFill>
              <a:effectLst/>
              <a:uLnTx/>
              <a:uFillTx/>
              <a:latin typeface="Calibri"/>
              <a:ea typeface="+mn-ea"/>
              <a:cs typeface="+mn-cs"/>
            </a:endParaRPr>
          </a:p>
        </p:txBody>
      </p:sp>
      <p:sp>
        <p:nvSpPr>
          <p:cNvPr id="48" name="Right Arrow 47"/>
          <p:cNvSpPr/>
          <p:nvPr/>
        </p:nvSpPr>
        <p:spPr>
          <a:xfrm>
            <a:off x="4649536" y="3077899"/>
            <a:ext cx="548638" cy="489527"/>
          </a:xfrm>
          <a:prstGeom prst="rightArrow">
            <a:avLst/>
          </a:prstGeom>
          <a:solidFill>
            <a:srgbClr val="8BC34A"/>
          </a:solidFill>
          <a:ln w="9525" cap="flat" cmpd="sng" algn="ctr">
            <a:solidFill>
              <a:srgbClr val="8BC34A"/>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0" name="Right Arrow 49"/>
          <p:cNvSpPr/>
          <p:nvPr/>
        </p:nvSpPr>
        <p:spPr>
          <a:xfrm rot="10800000">
            <a:off x="4178482" y="3331898"/>
            <a:ext cx="548638" cy="489527"/>
          </a:xfrm>
          <a:prstGeom prst="rightArrow">
            <a:avLst/>
          </a:prstGeom>
          <a:solidFill>
            <a:srgbClr val="2196F3"/>
          </a:solidFill>
          <a:ln w="9525" cap="flat" cmpd="sng" algn="ctr">
            <a:solidFill>
              <a:srgbClr val="2196F3"/>
            </a:solid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p:cNvSpPr/>
          <p:nvPr/>
        </p:nvSpPr>
        <p:spPr>
          <a:xfrm>
            <a:off x="1386457" y="4478539"/>
            <a:ext cx="6675119" cy="457201"/>
          </a:xfrm>
          <a:prstGeom prst="rect">
            <a:avLst/>
          </a:prstGeom>
          <a:solidFill>
            <a:srgbClr val="727174">
              <a:lumMod val="60000"/>
              <a:lumOff val="40000"/>
            </a:srgbClr>
          </a:solidFill>
          <a:ln w="3175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6373A"/>
              </a:solidFill>
              <a:effectLst/>
              <a:uLnTx/>
              <a:uFillTx/>
              <a:latin typeface="Helvetica Neue" charset="0"/>
              <a:ea typeface="Helvetica Neue" charset="0"/>
              <a:cs typeface="Helvetica Neue" charset="0"/>
            </a:endParaRPr>
          </a:p>
        </p:txBody>
      </p:sp>
      <p:sp>
        <p:nvSpPr>
          <p:cNvPr id="53" name="Left-Right Arrow 52"/>
          <p:cNvSpPr/>
          <p:nvPr/>
        </p:nvSpPr>
        <p:spPr>
          <a:xfrm>
            <a:off x="1426798" y="3904421"/>
            <a:ext cx="6593619" cy="786651"/>
          </a:xfrm>
          <a:prstGeom prst="leftRightArrow">
            <a:avLst/>
          </a:prstGeom>
          <a:solidFill>
            <a:srgbClr val="01579B"/>
          </a:solidFill>
          <a:ln w="9525" cap="flat" cmpd="sng" algn="ctr">
            <a:no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54" name="Group 53"/>
          <p:cNvGrpSpPr/>
          <p:nvPr/>
        </p:nvGrpSpPr>
        <p:grpSpPr>
          <a:xfrm>
            <a:off x="1386457" y="1604452"/>
            <a:ext cx="6676466" cy="483656"/>
            <a:chOff x="1144022" y="931493"/>
            <a:chExt cx="6676466" cy="483656"/>
          </a:xfrm>
        </p:grpSpPr>
        <p:sp>
          <p:nvSpPr>
            <p:cNvPr id="80" name="Rectangle 79"/>
            <p:cNvSpPr/>
            <p:nvPr/>
          </p:nvSpPr>
          <p:spPr>
            <a:xfrm>
              <a:off x="1144023" y="931493"/>
              <a:ext cx="6676462" cy="457200"/>
            </a:xfrm>
            <a:prstGeom prst="rect">
              <a:avLst/>
            </a:prstGeom>
            <a:solidFill>
              <a:srgbClr val="FF9901"/>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6373A"/>
                </a:solidFill>
                <a:effectLst/>
                <a:uLnTx/>
                <a:uFillTx/>
                <a:latin typeface="Helvetica Neue" charset="0"/>
                <a:ea typeface="Helvetica Neue" charset="0"/>
                <a:cs typeface="Helvetica Neue" charset="0"/>
              </a:endParaRPr>
            </a:p>
          </p:txBody>
        </p:sp>
        <p:sp>
          <p:nvSpPr>
            <p:cNvPr id="81" name="TextBox 52"/>
            <p:cNvSpPr txBox="1"/>
            <p:nvPr/>
          </p:nvSpPr>
          <p:spPr>
            <a:xfrm>
              <a:off x="1144022" y="1021934"/>
              <a:ext cx="6676466" cy="276999"/>
            </a:xfrm>
            <a:prstGeom prst="rect">
              <a:avLst/>
            </a:prstGeom>
            <a:no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Application Development Framework</a:t>
              </a:r>
            </a:p>
          </p:txBody>
        </p:sp>
        <p:pic>
          <p:nvPicPr>
            <p:cNvPr id="82" name="Picture 81"/>
            <p:cNvPicPr>
              <a:picLocks noChangeAspect="1"/>
            </p:cNvPicPr>
            <p:nvPr/>
          </p:nvPicPr>
          <p:blipFill>
            <a:blip r:embed="rId4" cstate="print">
              <a:biLevel thresh="25000"/>
              <a:alphaModFix amt="50000"/>
              <a:extLst>
                <a:ext uri="{28A0092B-C50C-407E-A947-70E740481C1C}">
                  <a14:useLocalDpi xmlns:a14="http://schemas.microsoft.com/office/drawing/2010/main" val="0"/>
                </a:ext>
              </a:extLst>
            </a:blip>
            <a:stretch>
              <a:fillRect/>
            </a:stretch>
          </p:blipFill>
          <p:spPr>
            <a:xfrm>
              <a:off x="2510589" y="931493"/>
              <a:ext cx="483657" cy="483656"/>
            </a:xfrm>
            <a:prstGeom prst="rect">
              <a:avLst/>
            </a:prstGeom>
          </p:spPr>
        </p:pic>
      </p:grpSp>
      <p:grpSp>
        <p:nvGrpSpPr>
          <p:cNvPr id="55" name="Group 54"/>
          <p:cNvGrpSpPr/>
          <p:nvPr/>
        </p:nvGrpSpPr>
        <p:grpSpPr>
          <a:xfrm>
            <a:off x="1676028" y="3201713"/>
            <a:ext cx="3035388" cy="461665"/>
            <a:chOff x="1433593" y="2528754"/>
            <a:chExt cx="3035388" cy="461665"/>
          </a:xfrm>
        </p:grpSpPr>
        <p:sp>
          <p:nvSpPr>
            <p:cNvPr id="78" name="TextBox 28"/>
            <p:cNvSpPr txBox="1"/>
            <p:nvPr/>
          </p:nvSpPr>
          <p:spPr>
            <a:xfrm>
              <a:off x="1433593" y="2528754"/>
              <a:ext cx="3035388"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Alfresco Process</a:t>
              </a:r>
              <a:b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b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Services</a:t>
              </a:r>
            </a:p>
          </p:txBody>
        </p:sp>
        <p:pic>
          <p:nvPicPr>
            <p:cNvPr id="79" name="Picture 78" descr="BusinessProcess_icon_white.eps"/>
            <p:cNvPicPr>
              <a:picLocks noChangeAspect="1"/>
            </p:cNvPicPr>
            <p:nvPr/>
          </p:nvPicPr>
          <p:blipFill>
            <a:blip r:embed="rId5" cstate="print">
              <a:alphaModFix amt="50000"/>
              <a:extLst>
                <a:ext uri="{28A0092B-C50C-407E-A947-70E740481C1C}">
                  <a14:useLocalDpi xmlns:a14="http://schemas.microsoft.com/office/drawing/2010/main" val="0"/>
                </a:ext>
              </a:extLst>
            </a:blip>
            <a:stretch>
              <a:fillRect/>
            </a:stretch>
          </p:blipFill>
          <p:spPr>
            <a:xfrm>
              <a:off x="1778993" y="2568462"/>
              <a:ext cx="410705" cy="371590"/>
            </a:xfrm>
            <a:prstGeom prst="rect">
              <a:avLst/>
            </a:prstGeom>
          </p:spPr>
        </p:pic>
      </p:grpSp>
      <p:grpSp>
        <p:nvGrpSpPr>
          <p:cNvPr id="56" name="Group 55"/>
          <p:cNvGrpSpPr/>
          <p:nvPr/>
        </p:nvGrpSpPr>
        <p:grpSpPr>
          <a:xfrm>
            <a:off x="4711416" y="3208437"/>
            <a:ext cx="3047697" cy="461665"/>
            <a:chOff x="4468981" y="2535478"/>
            <a:chExt cx="3047697" cy="461665"/>
          </a:xfrm>
        </p:grpSpPr>
        <p:sp>
          <p:nvSpPr>
            <p:cNvPr id="76" name="TextBox 29"/>
            <p:cNvSpPr txBox="1"/>
            <p:nvPr/>
          </p:nvSpPr>
          <p:spPr>
            <a:xfrm>
              <a:off x="4468981" y="2535478"/>
              <a:ext cx="304769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Alfresco Content</a:t>
              </a:r>
              <a:b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b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Services</a:t>
              </a:r>
            </a:p>
          </p:txBody>
        </p:sp>
        <p:pic>
          <p:nvPicPr>
            <p:cNvPr id="77" name="Picture 76" descr="ContentManagement_icon_white.eps"/>
            <p:cNvPicPr>
              <a:picLocks noChangeAspect="1"/>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6857920" y="2545195"/>
              <a:ext cx="309607" cy="433450"/>
            </a:xfrm>
            <a:prstGeom prst="rect">
              <a:avLst/>
            </a:prstGeom>
          </p:spPr>
        </p:pic>
      </p:grpSp>
      <p:grpSp>
        <p:nvGrpSpPr>
          <p:cNvPr id="57" name="Group 56"/>
          <p:cNvGrpSpPr/>
          <p:nvPr/>
        </p:nvGrpSpPr>
        <p:grpSpPr>
          <a:xfrm>
            <a:off x="1827756" y="4119413"/>
            <a:ext cx="5807370" cy="346424"/>
            <a:chOff x="1585321" y="3446454"/>
            <a:chExt cx="5807370" cy="346424"/>
          </a:xfrm>
        </p:grpSpPr>
        <p:sp>
          <p:nvSpPr>
            <p:cNvPr id="74" name="TextBox 23"/>
            <p:cNvSpPr txBox="1"/>
            <p:nvPr/>
          </p:nvSpPr>
          <p:spPr>
            <a:xfrm>
              <a:off x="1585321" y="3485704"/>
              <a:ext cx="5807370" cy="276999"/>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Alfresco Governance Services</a:t>
              </a:r>
            </a:p>
          </p:txBody>
        </p:sp>
        <p:pic>
          <p:nvPicPr>
            <p:cNvPr id="75" name="Picture 74"/>
            <p:cNvPicPr>
              <a:picLocks noChangeAspect="1"/>
            </p:cNvPicPr>
            <p:nvPr/>
          </p:nvPicPr>
          <p:blipFill>
            <a:blip r:embed="rId7" cstate="print">
              <a:alphaModFix amt="40000"/>
              <a:extLst>
                <a:ext uri="{28A0092B-C50C-407E-A947-70E740481C1C}">
                  <a14:useLocalDpi xmlns:a14="http://schemas.microsoft.com/office/drawing/2010/main" val="0"/>
                </a:ext>
              </a:extLst>
            </a:blip>
            <a:stretch>
              <a:fillRect/>
            </a:stretch>
          </p:blipFill>
          <p:spPr>
            <a:xfrm>
              <a:off x="2943448" y="3446454"/>
              <a:ext cx="377602" cy="346424"/>
            </a:xfrm>
            <a:prstGeom prst="rect">
              <a:avLst/>
            </a:prstGeom>
          </p:spPr>
        </p:pic>
      </p:grpSp>
      <p:grpSp>
        <p:nvGrpSpPr>
          <p:cNvPr id="58" name="Group 57"/>
          <p:cNvGrpSpPr/>
          <p:nvPr/>
        </p:nvGrpSpPr>
        <p:grpSpPr>
          <a:xfrm>
            <a:off x="1386458" y="2074162"/>
            <a:ext cx="6676466" cy="457200"/>
            <a:chOff x="1144023" y="1401203"/>
            <a:chExt cx="6676466" cy="457200"/>
          </a:xfrm>
        </p:grpSpPr>
        <p:sp>
          <p:nvSpPr>
            <p:cNvPr id="71" name="Rectangle 70"/>
            <p:cNvSpPr/>
            <p:nvPr/>
          </p:nvSpPr>
          <p:spPr>
            <a:xfrm>
              <a:off x="1144024" y="1401203"/>
              <a:ext cx="6676465" cy="457200"/>
            </a:xfrm>
            <a:prstGeom prst="rect">
              <a:avLst/>
            </a:prstGeom>
            <a:solidFill>
              <a:srgbClr val="00BCD4"/>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73A"/>
                </a:solidFill>
                <a:effectLst/>
                <a:uLnTx/>
                <a:uFillTx/>
                <a:latin typeface="Calibri"/>
                <a:ea typeface="+mn-ea"/>
                <a:cs typeface="+mn-cs"/>
              </a:endParaRPr>
            </a:p>
          </p:txBody>
        </p:sp>
        <p:sp>
          <p:nvSpPr>
            <p:cNvPr id="72" name="TextBox 68"/>
            <p:cNvSpPr txBox="1"/>
            <p:nvPr/>
          </p:nvSpPr>
          <p:spPr>
            <a:xfrm>
              <a:off x="1144023" y="1491260"/>
              <a:ext cx="6676465" cy="276999"/>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Integrations / Extensions</a:t>
              </a:r>
            </a:p>
          </p:txBody>
        </p:sp>
        <p:pic>
          <p:nvPicPr>
            <p:cNvPr id="73" name="Picture 72"/>
            <p:cNvPicPr>
              <a:picLocks noChangeAspect="1"/>
            </p:cNvPicPr>
            <p:nvPr/>
          </p:nvPicPr>
          <p:blipFill>
            <a:blip r:embed="rId8" cstate="print">
              <a:alphaModFix amt="50000"/>
              <a:extLst>
                <a:ext uri="{28A0092B-C50C-407E-A947-70E740481C1C}">
                  <a14:useLocalDpi xmlns:a14="http://schemas.microsoft.com/office/drawing/2010/main" val="0"/>
                </a:ext>
              </a:extLst>
            </a:blip>
            <a:stretch>
              <a:fillRect/>
            </a:stretch>
          </p:blipFill>
          <p:spPr>
            <a:xfrm>
              <a:off x="3094529" y="1450431"/>
              <a:ext cx="347635" cy="360947"/>
            </a:xfrm>
            <a:prstGeom prst="rect">
              <a:avLst/>
            </a:prstGeom>
            <a:noFill/>
            <a:effectLst/>
          </p:spPr>
        </p:pic>
      </p:grpSp>
      <p:grpSp>
        <p:nvGrpSpPr>
          <p:cNvPr id="59" name="Group 58"/>
          <p:cNvGrpSpPr/>
          <p:nvPr/>
        </p:nvGrpSpPr>
        <p:grpSpPr>
          <a:xfrm>
            <a:off x="1386457" y="2548500"/>
            <a:ext cx="6676465" cy="462488"/>
            <a:chOff x="1144022" y="1875541"/>
            <a:chExt cx="6676465" cy="462488"/>
          </a:xfrm>
        </p:grpSpPr>
        <p:sp>
          <p:nvSpPr>
            <p:cNvPr id="68" name="Rectangle 67"/>
            <p:cNvSpPr/>
            <p:nvPr/>
          </p:nvSpPr>
          <p:spPr>
            <a:xfrm>
              <a:off x="1144024" y="1875541"/>
              <a:ext cx="6676463" cy="457200"/>
            </a:xfrm>
            <a:prstGeom prst="rect">
              <a:avLst/>
            </a:prstGeom>
            <a:solidFill>
              <a:srgbClr val="727174"/>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6373A"/>
                </a:solidFill>
                <a:effectLst/>
                <a:uLnTx/>
                <a:uFillTx/>
                <a:latin typeface="Helvetica Neue" charset="0"/>
                <a:ea typeface="Helvetica Neue" charset="0"/>
                <a:cs typeface="Helvetica Neue" charset="0"/>
              </a:endParaRPr>
            </a:p>
          </p:txBody>
        </p:sp>
        <p:sp>
          <p:nvSpPr>
            <p:cNvPr id="69" name="TextBox 26"/>
            <p:cNvSpPr txBox="1"/>
            <p:nvPr/>
          </p:nvSpPr>
          <p:spPr>
            <a:xfrm>
              <a:off x="1144022" y="1967666"/>
              <a:ext cx="6676463" cy="276999"/>
            </a:xfrm>
            <a:prstGeom prst="rect">
              <a:avLst/>
            </a:prstGeom>
            <a:no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Open APIs and Open Standards</a:t>
              </a:r>
            </a:p>
          </p:txBody>
        </p:sp>
        <p:pic>
          <p:nvPicPr>
            <p:cNvPr id="70" name="Picture 69"/>
            <p:cNvPicPr>
              <a:picLocks noChangeAspect="1"/>
            </p:cNvPicPr>
            <p:nvPr/>
          </p:nvPicPr>
          <p:blipFill>
            <a:blip r:embed="rId9" cstate="print">
              <a:alphaModFix amt="50000"/>
              <a:extLst>
                <a:ext uri="{28A0092B-C50C-407E-A947-70E740481C1C}">
                  <a14:useLocalDpi xmlns:a14="http://schemas.microsoft.com/office/drawing/2010/main" val="0"/>
                </a:ext>
              </a:extLst>
            </a:blip>
            <a:stretch>
              <a:fillRect/>
            </a:stretch>
          </p:blipFill>
          <p:spPr>
            <a:xfrm>
              <a:off x="2814558" y="1881709"/>
              <a:ext cx="456320" cy="456320"/>
            </a:xfrm>
            <a:prstGeom prst="rect">
              <a:avLst/>
            </a:prstGeom>
          </p:spPr>
        </p:pic>
      </p:grpSp>
      <p:grpSp>
        <p:nvGrpSpPr>
          <p:cNvPr id="60" name="Group 59"/>
          <p:cNvGrpSpPr/>
          <p:nvPr/>
        </p:nvGrpSpPr>
        <p:grpSpPr>
          <a:xfrm>
            <a:off x="1386457" y="4952569"/>
            <a:ext cx="6676465" cy="457200"/>
            <a:chOff x="1144022" y="4279610"/>
            <a:chExt cx="6676465" cy="457200"/>
          </a:xfrm>
        </p:grpSpPr>
        <p:grpSp>
          <p:nvGrpSpPr>
            <p:cNvPr id="64" name="Group 63"/>
            <p:cNvGrpSpPr/>
            <p:nvPr/>
          </p:nvGrpSpPr>
          <p:grpSpPr>
            <a:xfrm>
              <a:off x="1144022" y="4279610"/>
              <a:ext cx="6676465" cy="457200"/>
              <a:chOff x="2047900" y="4082750"/>
              <a:chExt cx="4912145" cy="238968"/>
            </a:xfrm>
          </p:grpSpPr>
          <p:sp>
            <p:nvSpPr>
              <p:cNvPr id="66" name="Rectangle 65"/>
              <p:cNvSpPr/>
              <p:nvPr/>
            </p:nvSpPr>
            <p:spPr>
              <a:xfrm>
                <a:off x="2047900" y="4082750"/>
                <a:ext cx="4912145" cy="238968"/>
              </a:xfrm>
              <a:prstGeom prst="rect">
                <a:avLst/>
              </a:prstGeom>
              <a:solidFill>
                <a:srgbClr val="36373A"/>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6373A"/>
                  </a:solidFill>
                  <a:effectLst/>
                  <a:uLnTx/>
                  <a:uFillTx/>
                  <a:latin typeface="Helvetica Neue" charset="0"/>
                  <a:ea typeface="Helvetica Neue" charset="0"/>
                  <a:cs typeface="Helvetica Neue" charset="0"/>
                </a:endParaRPr>
              </a:p>
            </p:txBody>
          </p:sp>
          <p:sp>
            <p:nvSpPr>
              <p:cNvPr id="67" name="TextBox 20"/>
              <p:cNvSpPr txBox="1"/>
              <p:nvPr/>
            </p:nvSpPr>
            <p:spPr>
              <a:xfrm>
                <a:off x="2047901" y="4128921"/>
                <a:ext cx="4912144" cy="144781"/>
              </a:xfrm>
              <a:prstGeom prst="rect">
                <a:avLst/>
              </a:prstGeom>
              <a:no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On-</a:t>
                </a:r>
                <a:r>
                  <a:rPr kumimoji="0" lang="en-US" sz="1200" b="1" i="0" u="none" strike="noStrike" kern="1200" cap="none" spc="0" normalizeH="0" baseline="0" noProof="0" dirty="0" err="1">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Prem</a:t>
                </a: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 Cloud, Hybrid, Managed</a:t>
                </a:r>
              </a:p>
            </p:txBody>
          </p:sp>
        </p:grpSp>
        <p:pic>
          <p:nvPicPr>
            <p:cNvPr id="65" name="Picture 64"/>
            <p:cNvPicPr>
              <a:picLocks noChangeAspect="1"/>
            </p:cNvPicPr>
            <p:nvPr/>
          </p:nvPicPr>
          <p:blipFill>
            <a:blip r:embed="rId10">
              <a:alphaModFix amt="50000"/>
              <a:extLst>
                <a:ext uri="{28A0092B-C50C-407E-A947-70E740481C1C}">
                  <a14:useLocalDpi xmlns:a14="http://schemas.microsoft.com/office/drawing/2010/main" val="0"/>
                </a:ext>
              </a:extLst>
            </a:blip>
            <a:stretch>
              <a:fillRect/>
            </a:stretch>
          </p:blipFill>
          <p:spPr>
            <a:xfrm>
              <a:off x="2795448" y="4335081"/>
              <a:ext cx="344263" cy="344263"/>
            </a:xfrm>
            <a:prstGeom prst="rect">
              <a:avLst/>
            </a:prstGeom>
          </p:spPr>
        </p:pic>
      </p:grpSp>
      <p:grpSp>
        <p:nvGrpSpPr>
          <p:cNvPr id="61" name="Group 60"/>
          <p:cNvGrpSpPr/>
          <p:nvPr/>
        </p:nvGrpSpPr>
        <p:grpSpPr>
          <a:xfrm>
            <a:off x="1392808" y="4565494"/>
            <a:ext cx="6676464" cy="310723"/>
            <a:chOff x="1144023" y="3892535"/>
            <a:chExt cx="6676464" cy="310723"/>
          </a:xfrm>
        </p:grpSpPr>
        <p:sp>
          <p:nvSpPr>
            <p:cNvPr id="62" name="TextBox 18"/>
            <p:cNvSpPr txBox="1"/>
            <p:nvPr/>
          </p:nvSpPr>
          <p:spPr>
            <a:xfrm>
              <a:off x="1144023" y="3921146"/>
              <a:ext cx="6676464" cy="276999"/>
            </a:xfrm>
            <a:prstGeom prst="rect">
              <a:avLst/>
            </a:prstGeom>
            <a:no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Intelligence and Analytics</a:t>
              </a:r>
            </a:p>
          </p:txBody>
        </p:sp>
        <p:pic>
          <p:nvPicPr>
            <p:cNvPr id="63" name="Picture 62"/>
            <p:cNvPicPr>
              <a:picLocks noChangeAspect="1"/>
            </p:cNvPicPr>
            <p:nvPr/>
          </p:nvPicPr>
          <p:blipFill>
            <a:blip r:embed="rId11" cstate="print">
              <a:alphaModFix amt="45000"/>
              <a:extLst>
                <a:ext uri="{28A0092B-C50C-407E-A947-70E740481C1C}">
                  <a14:useLocalDpi xmlns:a14="http://schemas.microsoft.com/office/drawing/2010/main" val="0"/>
                </a:ext>
              </a:extLst>
            </a:blip>
            <a:stretch>
              <a:fillRect/>
            </a:stretch>
          </p:blipFill>
          <p:spPr>
            <a:xfrm>
              <a:off x="3062221" y="3892535"/>
              <a:ext cx="385526" cy="310723"/>
            </a:xfrm>
            <a:prstGeom prst="rect">
              <a:avLst/>
            </a:prstGeom>
          </p:spPr>
        </p:pic>
      </p:grpSp>
    </p:spTree>
    <p:extLst>
      <p:ext uri="{BB962C8B-B14F-4D97-AF65-F5344CB8AC3E}">
        <p14:creationId xmlns:p14="http://schemas.microsoft.com/office/powerpoint/2010/main" val="160476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11</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8" y="-21341"/>
            <a:ext cx="5693957"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GB" dirty="0"/>
              <a:t>Application Development framework</a:t>
            </a:r>
            <a:endParaRPr lang="en-US" kern="0" dirty="0"/>
          </a:p>
        </p:txBody>
      </p:sp>
      <p:pic>
        <p:nvPicPr>
          <p:cNvPr id="8"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08078" y="1520819"/>
            <a:ext cx="8707322" cy="3367065"/>
          </a:xfrm>
          <a:prstGeom prst="rect">
            <a:avLst/>
          </a:prstGeom>
        </p:spPr>
      </p:pic>
    </p:spTree>
    <p:extLst>
      <p:ext uri="{BB962C8B-B14F-4D97-AF65-F5344CB8AC3E}">
        <p14:creationId xmlns:p14="http://schemas.microsoft.com/office/powerpoint/2010/main" val="2871968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12</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9" y="-21341"/>
            <a:ext cx="4705116"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smtClean="0"/>
              <a:t>ADF - Architecture</a:t>
            </a:r>
            <a:endParaRPr lang="en-US" kern="0" dirty="0"/>
          </a:p>
        </p:txBody>
      </p:sp>
      <p:pic>
        <p:nvPicPr>
          <p:cNvPr id="8"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76200" y="1222089"/>
            <a:ext cx="8980096" cy="4214435"/>
          </a:xfrm>
          <a:prstGeom prst="rect">
            <a:avLst/>
          </a:prstGeom>
        </p:spPr>
      </p:pic>
    </p:spTree>
    <p:extLst>
      <p:ext uri="{BB962C8B-B14F-4D97-AF65-F5344CB8AC3E}">
        <p14:creationId xmlns:p14="http://schemas.microsoft.com/office/powerpoint/2010/main" val="765304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13</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9" y="-21341"/>
            <a:ext cx="4705116"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smtClean="0"/>
              <a:t>ADF - Examples</a:t>
            </a:r>
            <a:endParaRPr lang="en-US" kern="0" dirty="0"/>
          </a:p>
        </p:txBody>
      </p:sp>
      <p:pic>
        <p:nvPicPr>
          <p:cNvPr id="8"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182229" y="1487866"/>
            <a:ext cx="8602202" cy="3932261"/>
          </a:xfrm>
          <a:prstGeom prst="rect">
            <a:avLst/>
          </a:prstGeom>
        </p:spPr>
      </p:pic>
    </p:spTree>
    <p:extLst>
      <p:ext uri="{BB962C8B-B14F-4D97-AF65-F5344CB8AC3E}">
        <p14:creationId xmlns:p14="http://schemas.microsoft.com/office/powerpoint/2010/main" val="835671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14</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8" y="-21341"/>
            <a:ext cx="6238441"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sz="2600" dirty="0"/>
              <a:t>Open Standards, Open </a:t>
            </a:r>
            <a:r>
              <a:rPr lang="en-US" sz="2600" dirty="0" smtClean="0"/>
              <a:t>APIs and Extensions</a:t>
            </a:r>
            <a:endParaRPr lang="en-US" sz="2600" dirty="0"/>
          </a:p>
        </p:txBody>
      </p:sp>
      <p:pic>
        <p:nvPicPr>
          <p:cNvPr id="8"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3400" y="738674"/>
            <a:ext cx="7829204" cy="2031325"/>
          </a:xfrm>
          <a:prstGeom prst="rect">
            <a:avLst/>
          </a:prstGeom>
        </p:spPr>
        <p:txBody>
          <a:bodyPr wrap="square">
            <a:spAutoFit/>
          </a:bodyPr>
          <a:lstStyle/>
          <a:p>
            <a:r>
              <a:rPr lang="en-US" sz="1800" dirty="0" smtClean="0">
                <a:latin typeface="Calibri" panose="020F0502020204030204" pitchFamily="34" charset="0"/>
              </a:rPr>
              <a:t>Alfresco </a:t>
            </a:r>
            <a:r>
              <a:rPr lang="en-US" sz="1800" dirty="0">
                <a:latin typeface="Calibri" panose="020F0502020204030204" pitchFamily="34" charset="0"/>
              </a:rPr>
              <a:t>Platform has an open source core and fully embraces open standards, making it easy to integrate, extend and customize for specific industry </a:t>
            </a:r>
            <a:r>
              <a:rPr lang="en-US" sz="1800" dirty="0" smtClean="0">
                <a:latin typeface="Calibri" panose="020F0502020204030204" pitchFamily="34" charset="0"/>
              </a:rPr>
              <a:t>needs</a:t>
            </a:r>
            <a:endParaRPr lang="en-US" sz="1800" dirty="0">
              <a:latin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rPr>
              <a:t>Unmatched support for open standards, including CMIS, CIFS and WebDAV</a:t>
            </a:r>
          </a:p>
          <a:p>
            <a:pPr marL="285750" indent="-285750">
              <a:buFont typeface="Arial" panose="020B0604020202020204" pitchFamily="34" charset="0"/>
              <a:buChar char="•"/>
            </a:pPr>
            <a:r>
              <a:rPr lang="en-US" sz="1800" dirty="0" smtClean="0">
                <a:latin typeface="Calibri" panose="020F0502020204030204" pitchFamily="34" charset="0"/>
              </a:rPr>
              <a:t>Public REST API</a:t>
            </a:r>
            <a:r>
              <a:rPr lang="en-US" sz="1800" dirty="0">
                <a:latin typeface="Calibri" panose="020F0502020204030204" pitchFamily="34" charset="0"/>
              </a:rPr>
              <a:t> for simple, easily maintained customization and process automation</a:t>
            </a:r>
          </a:p>
          <a:p>
            <a:pPr marL="285750" indent="-285750">
              <a:buFont typeface="Arial" panose="020B0604020202020204" pitchFamily="34" charset="0"/>
              <a:buChar char="•"/>
            </a:pPr>
            <a:r>
              <a:rPr lang="en-US" sz="1800" dirty="0">
                <a:latin typeface="Calibri" panose="020F0502020204030204" pitchFamily="34" charset="0"/>
              </a:rPr>
              <a:t>Open at every level, including the repository, web interface, cloud and mobile apps</a:t>
            </a:r>
          </a:p>
        </p:txBody>
      </p:sp>
      <p:sp>
        <p:nvSpPr>
          <p:cNvPr id="5" name="Rectangle 4"/>
          <p:cNvSpPr/>
          <p:nvPr/>
        </p:nvSpPr>
        <p:spPr>
          <a:xfrm>
            <a:off x="533400" y="3073597"/>
            <a:ext cx="7496695" cy="369332"/>
          </a:xfrm>
          <a:prstGeom prst="rect">
            <a:avLst/>
          </a:prstGeom>
        </p:spPr>
        <p:txBody>
          <a:bodyPr wrap="square">
            <a:spAutoFit/>
          </a:bodyPr>
          <a:lstStyle/>
          <a:p>
            <a:r>
              <a:rPr lang="en-US" sz="1800" dirty="0">
                <a:latin typeface="Calibri" panose="020F0502020204030204" pitchFamily="34" charset="0"/>
              </a:rPr>
              <a:t>Alfresco works with Industry Leading applications to provide connectors.</a:t>
            </a:r>
          </a:p>
        </p:txBody>
      </p:sp>
      <p:pic>
        <p:nvPicPr>
          <p:cNvPr id="7" name="Picture 6"/>
          <p:cNvPicPr>
            <a:picLocks noChangeAspect="1"/>
          </p:cNvPicPr>
          <p:nvPr/>
        </p:nvPicPr>
        <p:blipFill>
          <a:blip r:embed="rId3"/>
          <a:stretch>
            <a:fillRect/>
          </a:stretch>
        </p:blipFill>
        <p:spPr>
          <a:xfrm>
            <a:off x="748925" y="3746527"/>
            <a:ext cx="7065644" cy="1853921"/>
          </a:xfrm>
          <a:prstGeom prst="rect">
            <a:avLst/>
          </a:prstGeom>
        </p:spPr>
      </p:pic>
    </p:spTree>
    <p:extLst>
      <p:ext uri="{BB962C8B-B14F-4D97-AF65-F5344CB8AC3E}">
        <p14:creationId xmlns:p14="http://schemas.microsoft.com/office/powerpoint/2010/main" val="98099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txBox="1">
            <a:spLocks noChangeArrowheads="1"/>
          </p:cNvSpPr>
          <p:nvPr/>
        </p:nvSpPr>
        <p:spPr>
          <a:xfrm>
            <a:off x="76200" y="6324600"/>
            <a:ext cx="4572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defRPr/>
            </a:pPr>
            <a:fld id="{68B1EC2B-0445-477A-B0BE-9B9BFCA5C2FF}" type="slidenum">
              <a:rPr lang="en-US" sz="1200" b="0" smtClean="0">
                <a:solidFill>
                  <a:srgbClr val="6DB23F"/>
                </a:solidFill>
                <a:latin typeface="Arial Black" charset="0"/>
              </a:rPr>
              <a:pPr algn="r">
                <a:defRPr/>
              </a:pPr>
              <a:t>15</a:t>
            </a:fld>
            <a:endParaRPr lang="en-US" sz="1200" b="0" dirty="0">
              <a:solidFill>
                <a:srgbClr val="000000"/>
              </a:solidFill>
              <a:latin typeface="Arial Black" charset="0"/>
            </a:endParaRPr>
          </a:p>
        </p:txBody>
      </p:sp>
      <p:pic>
        <p:nvPicPr>
          <p:cNvPr id="49"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577" y="1"/>
            <a:ext cx="2307373" cy="623942"/>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1"/>
          <p:cNvSpPr txBox="1">
            <a:spLocks noChangeArrowheads="1"/>
          </p:cNvSpPr>
          <p:nvPr/>
        </p:nvSpPr>
        <p:spPr bwMode="auto">
          <a:xfrm>
            <a:off x="158750" y="39687"/>
            <a:ext cx="4386431" cy="436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a:solidFill>
                  <a:srgbClr val="3D97BB"/>
                </a:solidFill>
                <a:latin typeface="Calibri" pitchFamily="34" charset="0"/>
                <a:ea typeface="ＭＳ Ｐゴシック" charset="-128"/>
                <a:cs typeface="Calibri" pitchFamily="34" charset="0"/>
              </a:defRPr>
            </a:lvl1pPr>
            <a:lvl2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smtClean="0"/>
              <a:t>Alfresco Content Services</a:t>
            </a:r>
            <a:endParaRPr lang="en-US" kern="0" dirty="0"/>
          </a:p>
        </p:txBody>
      </p:sp>
      <p:sp>
        <p:nvSpPr>
          <p:cNvPr id="6" name="Rectangle 5"/>
          <p:cNvSpPr/>
          <p:nvPr/>
        </p:nvSpPr>
        <p:spPr>
          <a:xfrm>
            <a:off x="4547319" y="3554199"/>
            <a:ext cx="3351506" cy="1465325"/>
          </a:xfrm>
          <a:prstGeom prst="rect">
            <a:avLst/>
          </a:prstGeom>
          <a:solidFill>
            <a:srgbClr val="1E88E5"/>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73A"/>
              </a:solidFill>
              <a:effectLst/>
              <a:uLnTx/>
              <a:uFillTx/>
              <a:latin typeface="Calibri"/>
              <a:ea typeface="+mn-ea"/>
              <a:cs typeface="+mn-cs"/>
            </a:endParaRPr>
          </a:p>
        </p:txBody>
      </p:sp>
      <p:sp>
        <p:nvSpPr>
          <p:cNvPr id="7" name="TextBox 46"/>
          <p:cNvSpPr txBox="1"/>
          <p:nvPr/>
        </p:nvSpPr>
        <p:spPr>
          <a:xfrm>
            <a:off x="4547318" y="3738387"/>
            <a:ext cx="3047697"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Alfresco Content</a:t>
            </a:r>
            <a:b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b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Services</a:t>
            </a:r>
          </a:p>
        </p:txBody>
      </p:sp>
      <p:sp>
        <p:nvSpPr>
          <p:cNvPr id="8" name="Rectangle 7"/>
          <p:cNvSpPr/>
          <p:nvPr/>
        </p:nvSpPr>
        <p:spPr>
          <a:xfrm>
            <a:off x="1222360" y="3554200"/>
            <a:ext cx="3324959" cy="1468895"/>
          </a:xfrm>
          <a:prstGeom prst="rect">
            <a:avLst/>
          </a:prstGeom>
          <a:solidFill>
            <a:srgbClr val="8BC23B"/>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73A"/>
              </a:solidFill>
              <a:effectLst/>
              <a:uLnTx/>
              <a:uFillTx/>
              <a:latin typeface="Calibri"/>
              <a:ea typeface="+mn-ea"/>
              <a:cs typeface="+mn-cs"/>
            </a:endParaRPr>
          </a:p>
        </p:txBody>
      </p:sp>
      <p:sp>
        <p:nvSpPr>
          <p:cNvPr id="9" name="Rectangle 8"/>
          <p:cNvSpPr/>
          <p:nvPr/>
        </p:nvSpPr>
        <p:spPr>
          <a:xfrm>
            <a:off x="1222359" y="5023095"/>
            <a:ext cx="6675119" cy="474228"/>
          </a:xfrm>
          <a:prstGeom prst="rect">
            <a:avLst/>
          </a:prstGeom>
          <a:solidFill>
            <a:srgbClr val="FFFFFF">
              <a:lumMod val="65000"/>
            </a:srgbClr>
          </a:solidFill>
          <a:ln w="3175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6373A"/>
              </a:solidFill>
              <a:effectLst/>
              <a:uLnTx/>
              <a:uFillTx/>
              <a:latin typeface="Helvetica Neue" charset="0"/>
              <a:ea typeface="Helvetica Neue" charset="0"/>
              <a:cs typeface="Helvetica Neue" charset="0"/>
            </a:endParaRPr>
          </a:p>
        </p:txBody>
      </p:sp>
      <p:sp>
        <p:nvSpPr>
          <p:cNvPr id="10" name="TextBox 59"/>
          <p:cNvSpPr txBox="1"/>
          <p:nvPr/>
        </p:nvSpPr>
        <p:spPr>
          <a:xfrm>
            <a:off x="1222360" y="5124055"/>
            <a:ext cx="6676464" cy="276999"/>
          </a:xfrm>
          <a:prstGeom prst="rect">
            <a:avLst/>
          </a:prstGeom>
          <a:no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Intelligence and Analytics</a:t>
            </a:r>
          </a:p>
        </p:txBody>
      </p:sp>
      <p:sp>
        <p:nvSpPr>
          <p:cNvPr id="11" name="TextBox 49"/>
          <p:cNvSpPr txBox="1"/>
          <p:nvPr/>
        </p:nvSpPr>
        <p:spPr>
          <a:xfrm>
            <a:off x="1663658" y="4696307"/>
            <a:ext cx="5807370" cy="261610"/>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Governance</a:t>
            </a:r>
          </a:p>
        </p:txBody>
      </p:sp>
      <p:sp>
        <p:nvSpPr>
          <p:cNvPr id="12" name="TextBox 50"/>
          <p:cNvSpPr txBox="1"/>
          <p:nvPr/>
        </p:nvSpPr>
        <p:spPr>
          <a:xfrm>
            <a:off x="2080372" y="3761479"/>
            <a:ext cx="2332719"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Alfresco Process</a:t>
            </a:r>
            <a:b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b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Services</a:t>
            </a:r>
          </a:p>
        </p:txBody>
      </p:sp>
      <p:grpSp>
        <p:nvGrpSpPr>
          <p:cNvPr id="13" name="Group 12"/>
          <p:cNvGrpSpPr/>
          <p:nvPr/>
        </p:nvGrpSpPr>
        <p:grpSpPr>
          <a:xfrm>
            <a:off x="1570317" y="3553639"/>
            <a:ext cx="6306581" cy="1461359"/>
            <a:chOff x="1491980" y="2163162"/>
            <a:chExt cx="6306581" cy="1461359"/>
          </a:xfrm>
        </p:grpSpPr>
        <p:sp>
          <p:nvSpPr>
            <p:cNvPr id="54" name="Rectangle 53"/>
            <p:cNvSpPr/>
            <p:nvPr/>
          </p:nvSpPr>
          <p:spPr>
            <a:xfrm>
              <a:off x="1491980" y="2164720"/>
              <a:ext cx="6306581" cy="1459801"/>
            </a:xfrm>
            <a:prstGeom prst="rect">
              <a:avLst/>
            </a:prstGeom>
            <a:solidFill>
              <a:srgbClr val="1E88E5"/>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73A"/>
                </a:solidFill>
                <a:effectLst/>
                <a:uLnTx/>
                <a:uFillTx/>
                <a:latin typeface="Helvetica Neue" charset="0"/>
                <a:ea typeface="Helvetica Neue" charset="0"/>
                <a:cs typeface="Helvetica Neue" charset="0"/>
              </a:endParaRPr>
            </a:p>
          </p:txBody>
        </p:sp>
        <p:sp>
          <p:nvSpPr>
            <p:cNvPr id="55" name="TextBox 53"/>
            <p:cNvSpPr txBox="1"/>
            <p:nvPr/>
          </p:nvSpPr>
          <p:spPr>
            <a:xfrm>
              <a:off x="3569203" y="2163162"/>
              <a:ext cx="1823938" cy="1075944"/>
            </a:xfrm>
            <a:prstGeom prst="rect">
              <a:avLst/>
            </a:prstGeom>
            <a:noFill/>
          </p:spPr>
          <p:txBody>
            <a:bodyPr wrap="square"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Alfresco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Content</a:t>
              </a:r>
              <a:br>
                <a:rPr kumimoji="0" lang="en-US" sz="14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br>
              <a:r>
                <a:rPr kumimoji="0" lang="en-US" sz="14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Services</a:t>
              </a:r>
            </a:p>
          </p:txBody>
        </p:sp>
      </p:grpSp>
      <p:sp>
        <p:nvSpPr>
          <p:cNvPr id="14" name="Title 8"/>
          <p:cNvSpPr>
            <a:spLocks noGrp="1"/>
          </p:cNvSpPr>
          <p:nvPr/>
        </p:nvSpPr>
        <p:spPr>
          <a:xfrm>
            <a:off x="535537" y="1596456"/>
            <a:ext cx="8089557" cy="53439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1" i="0" kern="1200">
                <a:solidFill>
                  <a:schemeClr val="tx1">
                    <a:lumMod val="50000"/>
                  </a:schemeClr>
                </a:solidFill>
                <a:latin typeface="Helvetica Neue"/>
                <a:ea typeface="+mj-ea"/>
                <a:cs typeface="Helvetica Neue"/>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1E88E5"/>
                </a:solidFill>
                <a:effectLst/>
                <a:uLnTx/>
                <a:uFillTx/>
                <a:latin typeface="Helvetica Neue"/>
                <a:ea typeface="+mj-ea"/>
              </a:rPr>
              <a:t>Content Services</a:t>
            </a:r>
          </a:p>
        </p:txBody>
      </p:sp>
      <p:grpSp>
        <p:nvGrpSpPr>
          <p:cNvPr id="15" name="Group 14"/>
          <p:cNvGrpSpPr/>
          <p:nvPr/>
        </p:nvGrpSpPr>
        <p:grpSpPr>
          <a:xfrm>
            <a:off x="1222359" y="2134402"/>
            <a:ext cx="6676466" cy="457200"/>
            <a:chOff x="1144022" y="931493"/>
            <a:chExt cx="6676466" cy="457200"/>
          </a:xfrm>
        </p:grpSpPr>
        <p:sp>
          <p:nvSpPr>
            <p:cNvPr id="52" name="Rectangle 51"/>
            <p:cNvSpPr/>
            <p:nvPr/>
          </p:nvSpPr>
          <p:spPr>
            <a:xfrm>
              <a:off x="1144023" y="931493"/>
              <a:ext cx="6676462" cy="457200"/>
            </a:xfrm>
            <a:prstGeom prst="rect">
              <a:avLst/>
            </a:prstGeom>
            <a:solidFill>
              <a:srgbClr val="FF9901"/>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6373A"/>
                </a:solidFill>
                <a:effectLst/>
                <a:uLnTx/>
                <a:uFillTx/>
                <a:latin typeface="Helvetica Neue" charset="0"/>
                <a:ea typeface="Helvetica Neue" charset="0"/>
                <a:cs typeface="Helvetica Neue" charset="0"/>
              </a:endParaRPr>
            </a:p>
          </p:txBody>
        </p:sp>
        <p:sp>
          <p:nvSpPr>
            <p:cNvPr id="53" name="TextBox 52"/>
            <p:cNvSpPr txBox="1"/>
            <p:nvPr/>
          </p:nvSpPr>
          <p:spPr>
            <a:xfrm>
              <a:off x="1144022" y="1021934"/>
              <a:ext cx="6676466" cy="276999"/>
            </a:xfrm>
            <a:prstGeom prst="rect">
              <a:avLst/>
            </a:prstGeom>
            <a:no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Application Development Framework</a:t>
              </a:r>
            </a:p>
          </p:txBody>
        </p:sp>
      </p:grpSp>
      <p:grpSp>
        <p:nvGrpSpPr>
          <p:cNvPr id="16" name="Group 15"/>
          <p:cNvGrpSpPr/>
          <p:nvPr/>
        </p:nvGrpSpPr>
        <p:grpSpPr>
          <a:xfrm>
            <a:off x="1222360" y="2604112"/>
            <a:ext cx="6676466" cy="457200"/>
            <a:chOff x="1144023" y="1401203"/>
            <a:chExt cx="6676466" cy="457200"/>
          </a:xfrm>
          <a:solidFill>
            <a:srgbClr val="05A9CB"/>
          </a:solidFill>
        </p:grpSpPr>
        <p:sp>
          <p:nvSpPr>
            <p:cNvPr id="47" name="Rectangle 46"/>
            <p:cNvSpPr/>
            <p:nvPr/>
          </p:nvSpPr>
          <p:spPr>
            <a:xfrm>
              <a:off x="1144024" y="1401203"/>
              <a:ext cx="6676465" cy="457200"/>
            </a:xfrm>
            <a:prstGeom prst="rect">
              <a:avLst/>
            </a:prstGeom>
            <a:grp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73A"/>
                </a:solidFill>
                <a:effectLst/>
                <a:uLnTx/>
                <a:uFillTx/>
                <a:latin typeface="Calibri"/>
                <a:ea typeface="+mn-ea"/>
                <a:cs typeface="+mn-cs"/>
              </a:endParaRPr>
            </a:p>
          </p:txBody>
        </p:sp>
        <p:sp>
          <p:nvSpPr>
            <p:cNvPr id="48" name="TextBox 68"/>
            <p:cNvSpPr txBox="1"/>
            <p:nvPr/>
          </p:nvSpPr>
          <p:spPr>
            <a:xfrm>
              <a:off x="1144023" y="1491260"/>
              <a:ext cx="6676465" cy="276999"/>
            </a:xfrm>
            <a:prstGeom prst="rect">
              <a:avLst/>
            </a:prstGeom>
            <a:grp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Integrations / Extensions</a:t>
              </a:r>
            </a:p>
          </p:txBody>
        </p:sp>
      </p:grpSp>
      <p:grpSp>
        <p:nvGrpSpPr>
          <p:cNvPr id="17" name="Group 16"/>
          <p:cNvGrpSpPr/>
          <p:nvPr/>
        </p:nvGrpSpPr>
        <p:grpSpPr>
          <a:xfrm>
            <a:off x="1222359" y="3078450"/>
            <a:ext cx="6676465" cy="457200"/>
            <a:chOff x="2379103" y="1798237"/>
            <a:chExt cx="4341093" cy="296242"/>
          </a:xfrm>
          <a:solidFill>
            <a:srgbClr val="727174"/>
          </a:solidFill>
        </p:grpSpPr>
        <p:sp>
          <p:nvSpPr>
            <p:cNvPr id="45" name="Rectangle 44"/>
            <p:cNvSpPr/>
            <p:nvPr/>
          </p:nvSpPr>
          <p:spPr>
            <a:xfrm>
              <a:off x="2379104" y="1798237"/>
              <a:ext cx="4341092" cy="296242"/>
            </a:xfrm>
            <a:prstGeom prst="rect">
              <a:avLst/>
            </a:prstGeom>
            <a:grp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6373A"/>
                </a:solidFill>
                <a:effectLst/>
                <a:uLnTx/>
                <a:uFillTx/>
                <a:latin typeface="Helvetica Neue" charset="0"/>
                <a:ea typeface="Helvetica Neue" charset="0"/>
                <a:cs typeface="Helvetica Neue" charset="0"/>
              </a:endParaRPr>
            </a:p>
          </p:txBody>
        </p:sp>
        <p:sp>
          <p:nvSpPr>
            <p:cNvPr id="46" name="TextBox 26"/>
            <p:cNvSpPr txBox="1"/>
            <p:nvPr/>
          </p:nvSpPr>
          <p:spPr>
            <a:xfrm>
              <a:off x="2379103" y="1857929"/>
              <a:ext cx="4341092" cy="179481"/>
            </a:xfrm>
            <a:prstGeom prst="rect">
              <a:avLst/>
            </a:prstGeom>
            <a:grp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Open APIs and Open Standards</a:t>
              </a:r>
            </a:p>
          </p:txBody>
        </p:sp>
      </p:grpSp>
      <p:grpSp>
        <p:nvGrpSpPr>
          <p:cNvPr id="18" name="Group 17"/>
          <p:cNvGrpSpPr/>
          <p:nvPr/>
        </p:nvGrpSpPr>
        <p:grpSpPr>
          <a:xfrm>
            <a:off x="1222359" y="5487068"/>
            <a:ext cx="6676465" cy="457200"/>
            <a:chOff x="2047900" y="4082750"/>
            <a:chExt cx="4912145" cy="238968"/>
          </a:xfrm>
        </p:grpSpPr>
        <p:sp>
          <p:nvSpPr>
            <p:cNvPr id="42" name="Rectangle 41"/>
            <p:cNvSpPr/>
            <p:nvPr/>
          </p:nvSpPr>
          <p:spPr>
            <a:xfrm>
              <a:off x="2047900" y="4082750"/>
              <a:ext cx="4912145" cy="238968"/>
            </a:xfrm>
            <a:prstGeom prst="rect">
              <a:avLst/>
            </a:prstGeom>
            <a:solidFill>
              <a:srgbClr val="36373A"/>
            </a:soli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36373A"/>
                </a:solidFill>
                <a:effectLst/>
                <a:uLnTx/>
                <a:uFillTx/>
                <a:latin typeface="Helvetica Neue" charset="0"/>
                <a:ea typeface="Helvetica Neue" charset="0"/>
                <a:cs typeface="Helvetica Neue" charset="0"/>
              </a:endParaRPr>
            </a:p>
          </p:txBody>
        </p:sp>
        <p:sp>
          <p:nvSpPr>
            <p:cNvPr id="44" name="TextBox 20"/>
            <p:cNvSpPr txBox="1"/>
            <p:nvPr/>
          </p:nvSpPr>
          <p:spPr>
            <a:xfrm>
              <a:off x="2047901" y="4128921"/>
              <a:ext cx="4912144" cy="144781"/>
            </a:xfrm>
            <a:prstGeom prst="rect">
              <a:avLst/>
            </a:prstGeom>
            <a:no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endParaRPr>
            </a:p>
          </p:txBody>
        </p:sp>
      </p:grpSp>
      <p:sp>
        <p:nvSpPr>
          <p:cNvPr id="19" name="TextBox 93"/>
          <p:cNvSpPr txBox="1"/>
          <p:nvPr/>
        </p:nvSpPr>
        <p:spPr>
          <a:xfrm>
            <a:off x="1213216" y="5603388"/>
            <a:ext cx="6676464" cy="239920"/>
          </a:xfrm>
          <a:prstGeom prst="rect">
            <a:avLst/>
          </a:prstGeom>
          <a:noFill/>
          <a:ln>
            <a:noFill/>
          </a:ln>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On-</a:t>
            </a:r>
            <a:r>
              <a:rPr kumimoji="0" lang="en-US" sz="1200" b="1" i="0" u="none" strike="noStrike" kern="1200" cap="none" spc="0" normalizeH="0" baseline="0" noProof="0" dirty="0" err="1">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Prem</a:t>
            </a:r>
            <a:r>
              <a:rPr kumimoji="0" lang="en-US" sz="1200" b="1" i="0" u="none" strike="noStrike" kern="1200" cap="none" spc="0" normalizeH="0" baseline="0" noProof="0" dirty="0">
                <a:ln>
                  <a:noFill/>
                </a:ln>
                <a:solidFill>
                  <a:srgbClr val="FFFFFF"/>
                </a:solidFill>
                <a:effectLst>
                  <a:outerShdw blurRad="50800" dist="12700" dir="5400000" algn="t" rotWithShape="0">
                    <a:prstClr val="black">
                      <a:alpha val="20000"/>
                    </a:prstClr>
                  </a:outerShdw>
                </a:effectLst>
                <a:uLnTx/>
                <a:uFillTx/>
                <a:latin typeface="Helvetica Neue" charset="0"/>
                <a:ea typeface="Helvetica Neue" charset="0"/>
                <a:cs typeface="Helvetica Neue" charset="0"/>
              </a:rPr>
              <a:t>, Cloud, Hybrid, Managed</a:t>
            </a:r>
          </a:p>
        </p:txBody>
      </p:sp>
      <p:grpSp>
        <p:nvGrpSpPr>
          <p:cNvPr id="20" name="Group 19"/>
          <p:cNvGrpSpPr/>
          <p:nvPr/>
        </p:nvGrpSpPr>
        <p:grpSpPr>
          <a:xfrm>
            <a:off x="1693957" y="3642318"/>
            <a:ext cx="5726247" cy="904362"/>
            <a:chOff x="1615620" y="2226441"/>
            <a:chExt cx="5726247" cy="904362"/>
          </a:xfrm>
        </p:grpSpPr>
        <p:sp>
          <p:nvSpPr>
            <p:cNvPr id="31" name="TextBox 79"/>
            <p:cNvSpPr txBox="1"/>
            <p:nvPr/>
          </p:nvSpPr>
          <p:spPr>
            <a:xfrm>
              <a:off x="5277171" y="2564322"/>
              <a:ext cx="2064696" cy="228600"/>
            </a:xfrm>
            <a:prstGeom prst="rect">
              <a:avLst/>
            </a:prstGeom>
            <a:solidFill>
              <a:srgbClr val="FFFFFF">
                <a:alpha val="20000"/>
              </a:srgbClr>
            </a:solidFill>
            <a:ln w="9525">
              <a:solidFill>
                <a:srgbClr val="FFFFFF"/>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Transformation</a:t>
              </a:r>
            </a:p>
          </p:txBody>
        </p:sp>
        <p:sp>
          <p:nvSpPr>
            <p:cNvPr id="32" name="TextBox 80"/>
            <p:cNvSpPr txBox="1"/>
            <p:nvPr/>
          </p:nvSpPr>
          <p:spPr>
            <a:xfrm>
              <a:off x="1615620" y="2226441"/>
              <a:ext cx="1005840" cy="228600"/>
            </a:xfrm>
            <a:prstGeom prst="rect">
              <a:avLst/>
            </a:prstGeom>
            <a:solidFill>
              <a:srgbClr val="FFFFFF">
                <a:alpha val="20000"/>
              </a:srgbClr>
            </a:solidFill>
            <a:ln w="9525">
              <a:solidFill>
                <a:srgbClr val="FFFFFF"/>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6373A"/>
                  </a:solidFill>
                  <a:effectLst/>
                  <a:uLnTx/>
                  <a:uFillTx/>
                  <a:latin typeface="Helvetica Neue" charset="0"/>
                  <a:ea typeface="Helvetica Neue" charset="0"/>
                  <a:cs typeface="Helvetica Neue" charset="0"/>
                </a:rPr>
                <a:t>Capture</a:t>
              </a:r>
            </a:p>
          </p:txBody>
        </p:sp>
        <p:sp>
          <p:nvSpPr>
            <p:cNvPr id="33" name="TextBox 84"/>
            <p:cNvSpPr txBox="1"/>
            <p:nvPr/>
          </p:nvSpPr>
          <p:spPr>
            <a:xfrm>
              <a:off x="5276573" y="2902203"/>
              <a:ext cx="1005840" cy="228600"/>
            </a:xfrm>
            <a:prstGeom prst="rect">
              <a:avLst/>
            </a:prstGeom>
            <a:solidFill>
              <a:srgbClr val="FFFFFF">
                <a:alpha val="20000"/>
              </a:srgbClr>
            </a:solidFill>
            <a:ln w="9525">
              <a:solidFill>
                <a:srgbClr val="FFFFFF"/>
              </a:solidFill>
              <a:prstDash val="solid"/>
            </a:ln>
          </p:spPr>
          <p:txBody>
            <a:bodyPr wrap="none"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Security</a:t>
              </a:r>
            </a:p>
          </p:txBody>
        </p:sp>
        <p:sp>
          <p:nvSpPr>
            <p:cNvPr id="34" name="TextBox 85"/>
            <p:cNvSpPr txBox="1"/>
            <p:nvPr/>
          </p:nvSpPr>
          <p:spPr>
            <a:xfrm>
              <a:off x="6336027" y="2902203"/>
              <a:ext cx="1005840" cy="228600"/>
            </a:xfrm>
            <a:prstGeom prst="rect">
              <a:avLst/>
            </a:prstGeom>
            <a:solidFill>
              <a:srgbClr val="FFFFFF">
                <a:alpha val="20000"/>
              </a:srgbClr>
            </a:solidFill>
            <a:ln w="9525">
              <a:solidFill>
                <a:srgbClr val="FFFFFF"/>
              </a:solidFill>
              <a:prstDash val="solid"/>
            </a:ln>
          </p:spPr>
          <p:txBody>
            <a:bodyPr wrap="none"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Storage</a:t>
              </a:r>
            </a:p>
          </p:txBody>
        </p:sp>
        <p:sp>
          <p:nvSpPr>
            <p:cNvPr id="35" name="TextBox 87"/>
            <p:cNvSpPr txBox="1"/>
            <p:nvPr/>
          </p:nvSpPr>
          <p:spPr>
            <a:xfrm>
              <a:off x="6336027" y="2226441"/>
              <a:ext cx="1005840" cy="228600"/>
            </a:xfrm>
            <a:prstGeom prst="rect">
              <a:avLst/>
            </a:prstGeom>
            <a:solidFill>
              <a:srgbClr val="FFFFFF">
                <a:alpha val="20000"/>
              </a:srgbClr>
            </a:solidFill>
            <a:ln w="9525">
              <a:solidFill>
                <a:srgbClr val="FFFFFF"/>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6373A"/>
                  </a:solidFill>
                  <a:effectLst/>
                  <a:uLnTx/>
                  <a:uFillTx/>
                  <a:latin typeface="Calibri"/>
                  <a:ea typeface="+mn-ea"/>
                  <a:cs typeface="+mn-cs"/>
                </a:rPr>
                <a:t>Classification</a:t>
              </a:r>
            </a:p>
          </p:txBody>
        </p:sp>
        <p:sp>
          <p:nvSpPr>
            <p:cNvPr id="36" name="TextBox 77"/>
            <p:cNvSpPr txBox="1"/>
            <p:nvPr/>
          </p:nvSpPr>
          <p:spPr>
            <a:xfrm>
              <a:off x="5276573" y="2226441"/>
              <a:ext cx="1005840" cy="228600"/>
            </a:xfrm>
            <a:prstGeom prst="rect">
              <a:avLst/>
            </a:prstGeom>
            <a:solidFill>
              <a:srgbClr val="FFFFFF">
                <a:alpha val="20000"/>
              </a:srgbClr>
            </a:solidFill>
            <a:ln w="9525">
              <a:solidFill>
                <a:srgbClr val="FFFFFF"/>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Document</a:t>
              </a:r>
            </a:p>
          </p:txBody>
        </p:sp>
        <p:sp>
          <p:nvSpPr>
            <p:cNvPr id="37" name="TextBox 78"/>
            <p:cNvSpPr txBox="1"/>
            <p:nvPr/>
          </p:nvSpPr>
          <p:spPr>
            <a:xfrm>
              <a:off x="2679557" y="2564322"/>
              <a:ext cx="1005840" cy="228600"/>
            </a:xfrm>
            <a:prstGeom prst="rect">
              <a:avLst/>
            </a:prstGeom>
            <a:solidFill>
              <a:srgbClr val="FFFFFF">
                <a:alpha val="20000"/>
              </a:srgbClr>
            </a:solidFill>
            <a:ln w="9525">
              <a:solidFill>
                <a:srgbClr val="FFFFFF"/>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Event</a:t>
              </a:r>
            </a:p>
          </p:txBody>
        </p:sp>
        <p:sp>
          <p:nvSpPr>
            <p:cNvPr id="38" name="TextBox 81"/>
            <p:cNvSpPr txBox="1"/>
            <p:nvPr/>
          </p:nvSpPr>
          <p:spPr>
            <a:xfrm>
              <a:off x="1621544" y="2564322"/>
              <a:ext cx="1005840" cy="228600"/>
            </a:xfrm>
            <a:prstGeom prst="rect">
              <a:avLst/>
            </a:prstGeom>
            <a:solidFill>
              <a:srgbClr val="FFFFFF">
                <a:alpha val="20000"/>
              </a:srgbClr>
            </a:solidFill>
            <a:ln w="9525">
              <a:solidFill>
                <a:srgbClr val="FFFFFF"/>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Relationship</a:t>
              </a:r>
            </a:p>
          </p:txBody>
        </p:sp>
        <p:sp>
          <p:nvSpPr>
            <p:cNvPr id="39" name="TextBox 82"/>
            <p:cNvSpPr txBox="1"/>
            <p:nvPr/>
          </p:nvSpPr>
          <p:spPr>
            <a:xfrm>
              <a:off x="2679557" y="2226441"/>
              <a:ext cx="1005840" cy="228600"/>
            </a:xfrm>
            <a:prstGeom prst="rect">
              <a:avLst/>
            </a:prstGeom>
            <a:solidFill>
              <a:srgbClr val="FFFFFF">
                <a:alpha val="20000"/>
              </a:srgbClr>
            </a:solidFill>
            <a:ln w="9525">
              <a:solidFill>
                <a:srgbClr val="FFFFFF"/>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Lifecycle</a:t>
              </a:r>
            </a:p>
          </p:txBody>
        </p:sp>
        <p:sp>
          <p:nvSpPr>
            <p:cNvPr id="40" name="TextBox 86"/>
            <p:cNvSpPr txBox="1"/>
            <p:nvPr/>
          </p:nvSpPr>
          <p:spPr>
            <a:xfrm>
              <a:off x="1621544" y="2902203"/>
              <a:ext cx="1005840" cy="228600"/>
            </a:xfrm>
            <a:prstGeom prst="rect">
              <a:avLst/>
            </a:prstGeom>
            <a:solidFill>
              <a:srgbClr val="FFFFFF">
                <a:alpha val="20000"/>
              </a:srgbClr>
            </a:solidFill>
            <a:ln w="9525">
              <a:solidFill>
                <a:srgbClr val="FFFFFF"/>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Office</a:t>
              </a:r>
            </a:p>
          </p:txBody>
        </p:sp>
        <p:sp>
          <p:nvSpPr>
            <p:cNvPr id="41" name="TextBox 95"/>
            <p:cNvSpPr txBox="1"/>
            <p:nvPr/>
          </p:nvSpPr>
          <p:spPr>
            <a:xfrm>
              <a:off x="2679557" y="2902203"/>
              <a:ext cx="1005840" cy="228600"/>
            </a:xfrm>
            <a:prstGeom prst="rect">
              <a:avLst/>
            </a:prstGeom>
            <a:solidFill>
              <a:srgbClr val="FFFFFF">
                <a:alpha val="20000"/>
              </a:srgbClr>
            </a:solidFill>
            <a:ln w="9525">
              <a:solidFill>
                <a:srgbClr val="FFFFFF"/>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Index /Search</a:t>
              </a:r>
            </a:p>
          </p:txBody>
        </p:sp>
      </p:grpSp>
      <p:sp>
        <p:nvSpPr>
          <p:cNvPr id="21" name="Rectangle 20"/>
          <p:cNvSpPr/>
          <p:nvPr/>
        </p:nvSpPr>
        <p:spPr>
          <a:xfrm>
            <a:off x="1009066" y="5023095"/>
            <a:ext cx="7243452" cy="1003221"/>
          </a:xfrm>
          <a:prstGeom prst="rect">
            <a:avLst/>
          </a:prstGeom>
          <a:solidFill>
            <a:srgbClr val="FFFFFF">
              <a:alpha val="80000"/>
            </a:srgbClr>
          </a:solidFill>
          <a:ln w="9525" cap="flat" cmpd="sng" algn="ctr">
            <a:no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Left-Right Arrow 21"/>
          <p:cNvSpPr/>
          <p:nvPr/>
        </p:nvSpPr>
        <p:spPr>
          <a:xfrm>
            <a:off x="1262700" y="4428639"/>
            <a:ext cx="6593619" cy="786651"/>
          </a:xfrm>
          <a:prstGeom prst="leftRightArrow">
            <a:avLst/>
          </a:prstGeom>
          <a:solidFill>
            <a:srgbClr val="1E88E5">
              <a:lumMod val="75000"/>
            </a:srgbClr>
          </a:solidFill>
          <a:ln w="9525" cap="flat" cmpd="sng" algn="ctr">
            <a:no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3" name="Group 22"/>
          <p:cNvGrpSpPr/>
          <p:nvPr/>
        </p:nvGrpSpPr>
        <p:grpSpPr>
          <a:xfrm>
            <a:off x="1699881" y="4707664"/>
            <a:ext cx="5720323" cy="228600"/>
            <a:chOff x="1621544" y="3317187"/>
            <a:chExt cx="5720323" cy="228600"/>
          </a:xfrm>
        </p:grpSpPr>
        <p:sp>
          <p:nvSpPr>
            <p:cNvPr id="27" name="TextBox 88"/>
            <p:cNvSpPr txBox="1"/>
            <p:nvPr/>
          </p:nvSpPr>
          <p:spPr>
            <a:xfrm>
              <a:off x="5276573" y="3317187"/>
              <a:ext cx="1005840" cy="228600"/>
            </a:xfrm>
            <a:prstGeom prst="rect">
              <a:avLst/>
            </a:prstGeom>
            <a:solidFill>
              <a:srgbClr val="FFFFFF">
                <a:alpha val="15000"/>
              </a:srgbClr>
            </a:solidFill>
            <a:ln w="9525">
              <a:solidFill>
                <a:srgbClr val="1E88E5">
                  <a:lumMod val="50000"/>
                </a:srgbClr>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Marks</a:t>
              </a:r>
            </a:p>
          </p:txBody>
        </p:sp>
        <p:sp>
          <p:nvSpPr>
            <p:cNvPr id="28" name="TextBox 89"/>
            <p:cNvSpPr txBox="1"/>
            <p:nvPr/>
          </p:nvSpPr>
          <p:spPr>
            <a:xfrm>
              <a:off x="6336027" y="3317187"/>
              <a:ext cx="1005840" cy="228600"/>
            </a:xfrm>
            <a:prstGeom prst="rect">
              <a:avLst/>
            </a:prstGeom>
            <a:solidFill>
              <a:srgbClr val="FFFFFF">
                <a:alpha val="15000"/>
              </a:srgbClr>
            </a:solidFill>
            <a:ln w="9525">
              <a:solidFill>
                <a:srgbClr val="1E88E5">
                  <a:lumMod val="50000"/>
                </a:srgbClr>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Holds</a:t>
              </a:r>
            </a:p>
          </p:txBody>
        </p:sp>
        <p:sp>
          <p:nvSpPr>
            <p:cNvPr id="29" name="TextBox 91"/>
            <p:cNvSpPr txBox="1"/>
            <p:nvPr/>
          </p:nvSpPr>
          <p:spPr>
            <a:xfrm>
              <a:off x="2679557" y="3317187"/>
              <a:ext cx="1005840" cy="228600"/>
            </a:xfrm>
            <a:prstGeom prst="rect">
              <a:avLst/>
            </a:prstGeom>
            <a:solidFill>
              <a:srgbClr val="FFFFFF">
                <a:alpha val="15000"/>
              </a:srgbClr>
            </a:solidFill>
            <a:ln w="9525">
              <a:solidFill>
                <a:srgbClr val="1E88E5">
                  <a:lumMod val="50000"/>
                </a:srgbClr>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Audit</a:t>
              </a:r>
            </a:p>
          </p:txBody>
        </p:sp>
        <p:sp>
          <p:nvSpPr>
            <p:cNvPr id="30" name="TextBox 92"/>
            <p:cNvSpPr txBox="1"/>
            <p:nvPr/>
          </p:nvSpPr>
          <p:spPr>
            <a:xfrm>
              <a:off x="1621544" y="3317187"/>
              <a:ext cx="1005840" cy="228600"/>
            </a:xfrm>
            <a:prstGeom prst="rect">
              <a:avLst/>
            </a:prstGeom>
            <a:solidFill>
              <a:srgbClr val="FFFFFF">
                <a:alpha val="15000"/>
              </a:srgbClr>
            </a:solidFill>
            <a:ln w="9525">
              <a:solidFill>
                <a:srgbClr val="1E88E5">
                  <a:lumMod val="50000"/>
                </a:srgbClr>
              </a:solidFill>
              <a:prstDash val="solid"/>
            </a:ln>
          </p:spPr>
          <p:txBody>
            <a:bodyPr wrap="non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Records</a:t>
              </a:r>
            </a:p>
          </p:txBody>
        </p:sp>
      </p:grpSp>
      <p:sp>
        <p:nvSpPr>
          <p:cNvPr id="24" name="Rectangle 23"/>
          <p:cNvSpPr/>
          <p:nvPr/>
        </p:nvSpPr>
        <p:spPr>
          <a:xfrm>
            <a:off x="1047600" y="2042826"/>
            <a:ext cx="6995161" cy="1495233"/>
          </a:xfrm>
          <a:prstGeom prst="rect">
            <a:avLst/>
          </a:prstGeom>
          <a:solidFill>
            <a:srgbClr val="FFFFFF">
              <a:alpha val="80000"/>
            </a:srgbClr>
          </a:solidFill>
          <a:ln w="9525" cap="flat" cmpd="sng" algn="ctr">
            <a:no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sp>
        <p:nvSpPr>
          <p:cNvPr id="25" name="Rectangle 24"/>
          <p:cNvSpPr/>
          <p:nvPr/>
        </p:nvSpPr>
        <p:spPr>
          <a:xfrm>
            <a:off x="4046603" y="4668985"/>
            <a:ext cx="1072730" cy="276999"/>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Governance</a:t>
            </a:r>
            <a:endParaRPr kumimoji="0" lang="en-GB" sz="1200" b="0" i="0" u="none" strike="noStrike" kern="1200" cap="none" spc="0" normalizeH="0" baseline="0" noProof="0" dirty="0">
              <a:ln>
                <a:noFill/>
              </a:ln>
              <a:solidFill>
                <a:srgbClr val="36373A"/>
              </a:solidFill>
              <a:effectLst/>
              <a:uLnTx/>
              <a:uFillTx/>
              <a:latin typeface="Calibri"/>
              <a:ea typeface="+mn-ea"/>
              <a:cs typeface="+mn-cs"/>
            </a:endParaRPr>
          </a:p>
        </p:txBody>
      </p:sp>
      <p:sp>
        <p:nvSpPr>
          <p:cNvPr id="26" name="TextBox 6"/>
          <p:cNvSpPr txBox="1"/>
          <p:nvPr/>
        </p:nvSpPr>
        <p:spPr>
          <a:xfrm rot="16200000">
            <a:off x="772689" y="3972616"/>
            <a:ext cx="1221809" cy="253916"/>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Helvetica Neue" charset="0"/>
                <a:ea typeface="Helvetica Neue" charset="0"/>
                <a:cs typeface="Helvetica Neue" charset="0"/>
              </a:rPr>
              <a:t>Process Services</a:t>
            </a:r>
          </a:p>
        </p:txBody>
      </p:sp>
      <p:sp>
        <p:nvSpPr>
          <p:cNvPr id="2" name="Rectangle 1"/>
          <p:cNvSpPr/>
          <p:nvPr/>
        </p:nvSpPr>
        <p:spPr>
          <a:xfrm>
            <a:off x="465267" y="651265"/>
            <a:ext cx="8296348" cy="738664"/>
          </a:xfrm>
          <a:prstGeom prst="rect">
            <a:avLst/>
          </a:prstGeom>
        </p:spPr>
        <p:txBody>
          <a:bodyPr wrap="square">
            <a:spAutoFit/>
          </a:bodyPr>
          <a:lstStyle/>
          <a:p>
            <a:r>
              <a:rPr lang="en-GB" sz="1400" dirty="0"/>
              <a:t>Alfresco Content Services is flexible, highly scalable and open, ensuring content is accessible wherever and however you work and that it is easy to develop, integrate and extend.</a:t>
            </a:r>
            <a:endParaRPr lang="en-US" sz="1400" dirty="0"/>
          </a:p>
        </p:txBody>
      </p:sp>
    </p:spTree>
    <p:extLst>
      <p:ext uri="{BB962C8B-B14F-4D97-AF65-F5344CB8AC3E}">
        <p14:creationId xmlns:p14="http://schemas.microsoft.com/office/powerpoint/2010/main" val="1353436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Alfresco Content </a:t>
            </a:r>
            <a:r>
              <a:rPr lang="en-US" dirty="0" smtClean="0"/>
              <a:t>Services – contd.</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16</a:t>
            </a:fld>
            <a:endParaRPr lang="en-US" dirty="0"/>
          </a:p>
        </p:txBody>
      </p:sp>
      <p:sp>
        <p:nvSpPr>
          <p:cNvPr id="5" name="Content Placeholder 21"/>
          <p:cNvSpPr txBox="1">
            <a:spLocks/>
          </p:cNvSpPr>
          <p:nvPr/>
        </p:nvSpPr>
        <p:spPr>
          <a:xfrm>
            <a:off x="389706" y="1561993"/>
            <a:ext cx="1871398" cy="1575061"/>
          </a:xfrm>
          <a:prstGeom prst="rect">
            <a:avLst/>
          </a:prstGeom>
        </p:spPr>
        <p:txBody>
          <a:bodyPr anchor="ctr"/>
          <a:lstStyle>
            <a:lvl1pPr marL="0" indent="0" algn="ctr" defTabSz="457200" rtl="0" eaLnBrk="1" latinLnBrk="0" hangingPunct="1">
              <a:spcBef>
                <a:spcPct val="20000"/>
              </a:spcBef>
              <a:buFont typeface="Arial"/>
              <a:buNone/>
              <a:defRPr sz="1800" b="0" i="0" kern="1200">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3pPr>
            <a:lvl4pPr marL="16002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4pPr>
            <a:lvl5pPr marL="20574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p:txBody>
      </p:sp>
      <p:sp>
        <p:nvSpPr>
          <p:cNvPr id="6" name="Content Placeholder 21"/>
          <p:cNvSpPr txBox="1">
            <a:spLocks/>
          </p:cNvSpPr>
          <p:nvPr/>
        </p:nvSpPr>
        <p:spPr>
          <a:xfrm>
            <a:off x="2535947" y="1561993"/>
            <a:ext cx="1871398" cy="1575061"/>
          </a:xfrm>
          <a:prstGeom prst="rect">
            <a:avLst/>
          </a:prstGeom>
        </p:spPr>
        <p:txBody>
          <a:bodyPr anchor="ctr"/>
          <a:lstStyle>
            <a:lvl1pPr marL="0" indent="0" algn="ctr" defTabSz="457200" rtl="0" eaLnBrk="1" latinLnBrk="0" hangingPunct="1">
              <a:spcBef>
                <a:spcPct val="20000"/>
              </a:spcBef>
              <a:buFont typeface="Arial"/>
              <a:buNone/>
              <a:defRPr sz="1800" b="0" i="0" kern="1200">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3pPr>
            <a:lvl4pPr marL="16002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4pPr>
            <a:lvl5pPr marL="20574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p:txBody>
      </p:sp>
      <p:sp>
        <p:nvSpPr>
          <p:cNvPr id="7" name="Content Placeholder 21"/>
          <p:cNvSpPr txBox="1">
            <a:spLocks/>
          </p:cNvSpPr>
          <p:nvPr/>
        </p:nvSpPr>
        <p:spPr>
          <a:xfrm>
            <a:off x="4684750" y="1561993"/>
            <a:ext cx="1871398" cy="1575061"/>
          </a:xfrm>
          <a:prstGeom prst="rect">
            <a:avLst/>
          </a:prstGeom>
        </p:spPr>
        <p:txBody>
          <a:bodyPr anchor="ctr"/>
          <a:lstStyle>
            <a:lvl1pPr marL="0" indent="0" algn="ctr" defTabSz="457200" rtl="0" eaLnBrk="1" latinLnBrk="0" hangingPunct="1">
              <a:spcBef>
                <a:spcPct val="20000"/>
              </a:spcBef>
              <a:buFont typeface="Arial"/>
              <a:buNone/>
              <a:defRPr sz="1800" b="0" i="0" kern="1200">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3pPr>
            <a:lvl4pPr marL="16002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4pPr>
            <a:lvl5pPr marL="20574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p:txBody>
      </p:sp>
      <p:sp>
        <p:nvSpPr>
          <p:cNvPr id="8" name="Content Placeholder 21"/>
          <p:cNvSpPr txBox="1">
            <a:spLocks/>
          </p:cNvSpPr>
          <p:nvPr/>
        </p:nvSpPr>
        <p:spPr>
          <a:xfrm>
            <a:off x="6830989" y="1561993"/>
            <a:ext cx="1871398" cy="1575061"/>
          </a:xfrm>
          <a:prstGeom prst="rect">
            <a:avLst/>
          </a:prstGeom>
        </p:spPr>
        <p:txBody>
          <a:bodyPr anchor="ctr"/>
          <a:lstStyle>
            <a:lvl1pPr marL="0" indent="0" algn="ctr" defTabSz="457200" rtl="0" eaLnBrk="1" latinLnBrk="0" hangingPunct="1">
              <a:spcBef>
                <a:spcPct val="20000"/>
              </a:spcBef>
              <a:buFont typeface="Arial"/>
              <a:buNone/>
              <a:defRPr sz="1800" b="0" i="0" kern="1200">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3pPr>
            <a:lvl4pPr marL="16002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4pPr>
            <a:lvl5pPr marL="20574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p:txBody>
      </p:sp>
      <p:sp>
        <p:nvSpPr>
          <p:cNvPr id="9" name="Rectangle 8"/>
          <p:cNvSpPr/>
          <p:nvPr/>
        </p:nvSpPr>
        <p:spPr>
          <a:xfrm>
            <a:off x="2031199" y="1566126"/>
            <a:ext cx="1647993" cy="1454166"/>
          </a:xfrm>
          <a:prstGeom prst="rect">
            <a:avLst/>
          </a:prstGeom>
          <a:solidFill>
            <a:srgbClr val="1E88E5"/>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5797" y="1566126"/>
            <a:ext cx="1647993" cy="1454166"/>
          </a:xfrm>
          <a:prstGeom prst="rect">
            <a:avLst/>
          </a:prstGeom>
          <a:solidFill>
            <a:srgbClr val="8BC34A"/>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776601" y="1566126"/>
            <a:ext cx="1647993" cy="1454166"/>
          </a:xfrm>
          <a:prstGeom prst="rect">
            <a:avLst/>
          </a:prstGeom>
          <a:solidFill>
            <a:schemeClr val="accent5"/>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522003" y="1566126"/>
            <a:ext cx="1647993" cy="1454166"/>
          </a:xfrm>
          <a:prstGeom prst="rect">
            <a:avLst/>
          </a:prstGeom>
          <a:solidFill>
            <a:srgbClr val="FF990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267407" y="1573052"/>
            <a:ext cx="1647993" cy="1454166"/>
          </a:xfrm>
          <a:prstGeom prst="rect">
            <a:avLst/>
          </a:prstGeom>
          <a:solidFill>
            <a:srgbClr val="24AA60"/>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031198" y="3117834"/>
            <a:ext cx="1647993" cy="1454166"/>
          </a:xfrm>
          <a:prstGeom prst="rect">
            <a:avLst/>
          </a:prstGeom>
          <a:no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Access &amp; easily collaborate on content from anywhere</a:t>
            </a:r>
            <a:endParaRPr lang="en-US" sz="1600" dirty="0">
              <a:solidFill>
                <a:schemeClr val="tx1"/>
              </a:solidFill>
            </a:endParaRPr>
          </a:p>
        </p:txBody>
      </p:sp>
      <p:sp>
        <p:nvSpPr>
          <p:cNvPr id="15" name="Rectangle 14"/>
          <p:cNvSpPr/>
          <p:nvPr/>
        </p:nvSpPr>
        <p:spPr>
          <a:xfrm>
            <a:off x="285796" y="3117834"/>
            <a:ext cx="1647993" cy="1454166"/>
          </a:xfrm>
          <a:prstGeom prst="rect">
            <a:avLst/>
          </a:prstGeom>
          <a:no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Open, easy to integrate and extend</a:t>
            </a:r>
            <a:endParaRPr lang="en-US" sz="1600" dirty="0">
              <a:solidFill>
                <a:schemeClr val="tx1"/>
              </a:solidFill>
            </a:endParaRPr>
          </a:p>
        </p:txBody>
      </p:sp>
      <p:sp>
        <p:nvSpPr>
          <p:cNvPr id="16" name="Rectangle 15"/>
          <p:cNvSpPr/>
          <p:nvPr/>
        </p:nvSpPr>
        <p:spPr>
          <a:xfrm>
            <a:off x="3776600" y="3117834"/>
            <a:ext cx="1647993" cy="1454166"/>
          </a:xfrm>
          <a:prstGeom prst="rect">
            <a:avLst/>
          </a:prstGeom>
          <a:no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Brings content and processes together seamlessly</a:t>
            </a:r>
          </a:p>
        </p:txBody>
      </p:sp>
      <p:sp>
        <p:nvSpPr>
          <p:cNvPr id="17" name="Rectangle 16"/>
          <p:cNvSpPr/>
          <p:nvPr/>
        </p:nvSpPr>
        <p:spPr>
          <a:xfrm>
            <a:off x="5522002" y="3117834"/>
            <a:ext cx="1647993" cy="1454166"/>
          </a:xfrm>
          <a:prstGeom prst="rect">
            <a:avLst/>
          </a:prstGeom>
          <a:no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Information Governance simplified</a:t>
            </a:r>
          </a:p>
        </p:txBody>
      </p:sp>
      <p:sp>
        <p:nvSpPr>
          <p:cNvPr id="18" name="Rectangle 17"/>
          <p:cNvSpPr/>
          <p:nvPr/>
        </p:nvSpPr>
        <p:spPr>
          <a:xfrm>
            <a:off x="7267406" y="3124760"/>
            <a:ext cx="1647993" cy="1454166"/>
          </a:xfrm>
          <a:prstGeom prst="rect">
            <a:avLst/>
          </a:prstGeom>
          <a:no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Enterprise scale and security</a:t>
            </a:r>
          </a:p>
        </p:txBody>
      </p:sp>
      <p:grpSp>
        <p:nvGrpSpPr>
          <p:cNvPr id="19" name="Group 18"/>
          <p:cNvGrpSpPr/>
          <p:nvPr/>
        </p:nvGrpSpPr>
        <p:grpSpPr>
          <a:xfrm>
            <a:off x="2495465" y="1918855"/>
            <a:ext cx="656894" cy="859185"/>
            <a:chOff x="6363043" y="3422360"/>
            <a:chExt cx="644525" cy="992188"/>
          </a:xfrm>
          <a:solidFill>
            <a:schemeClr val="bg1"/>
          </a:solidFill>
        </p:grpSpPr>
        <p:sp>
          <p:nvSpPr>
            <p:cNvPr id="20" name="Freeform 115"/>
            <p:cNvSpPr>
              <a:spLocks/>
            </p:cNvSpPr>
            <p:nvPr/>
          </p:nvSpPr>
          <p:spPr bwMode="auto">
            <a:xfrm>
              <a:off x="6521793" y="3422360"/>
              <a:ext cx="255587" cy="238125"/>
            </a:xfrm>
            <a:custGeom>
              <a:avLst/>
              <a:gdLst>
                <a:gd name="T0" fmla="*/ 256 w 656"/>
                <a:gd name="T1" fmla="*/ 587 h 613"/>
                <a:gd name="T2" fmla="*/ 256 w 656"/>
                <a:gd name="T3" fmla="*/ 587 h 613"/>
                <a:gd name="T4" fmla="*/ 520 w 656"/>
                <a:gd name="T5" fmla="*/ 160 h 613"/>
                <a:gd name="T6" fmla="*/ 151 w 656"/>
                <a:gd name="T7" fmla="*/ 68 h 613"/>
                <a:gd name="T8" fmla="*/ 20 w 656"/>
                <a:gd name="T9" fmla="*/ 231 h 613"/>
                <a:gd name="T10" fmla="*/ 44 w 656"/>
                <a:gd name="T11" fmla="*/ 446 h 613"/>
                <a:gd name="T12" fmla="*/ 256 w 656"/>
                <a:gd name="T13" fmla="*/ 587 h 613"/>
              </a:gdLst>
              <a:ahLst/>
              <a:cxnLst>
                <a:cxn ang="0">
                  <a:pos x="T0" y="T1"/>
                </a:cxn>
                <a:cxn ang="0">
                  <a:pos x="T2" y="T3"/>
                </a:cxn>
                <a:cxn ang="0">
                  <a:pos x="T4" y="T5"/>
                </a:cxn>
                <a:cxn ang="0">
                  <a:pos x="T6" y="T7"/>
                </a:cxn>
                <a:cxn ang="0">
                  <a:pos x="T8" y="T9"/>
                </a:cxn>
                <a:cxn ang="0">
                  <a:pos x="T10" y="T11"/>
                </a:cxn>
                <a:cxn ang="0">
                  <a:pos x="T12" y="T13"/>
                </a:cxn>
              </a:cxnLst>
              <a:rect l="0" t="0" r="r" b="b"/>
              <a:pathLst>
                <a:path w="656" h="613">
                  <a:moveTo>
                    <a:pt x="256" y="587"/>
                  </a:moveTo>
                  <a:lnTo>
                    <a:pt x="256" y="587"/>
                  </a:lnTo>
                  <a:cubicBezTo>
                    <a:pt x="454" y="613"/>
                    <a:pt x="656" y="404"/>
                    <a:pt x="520" y="160"/>
                  </a:cubicBezTo>
                  <a:cubicBezTo>
                    <a:pt x="452" y="37"/>
                    <a:pt x="274" y="0"/>
                    <a:pt x="151" y="68"/>
                  </a:cubicBezTo>
                  <a:cubicBezTo>
                    <a:pt x="85" y="104"/>
                    <a:pt x="40" y="164"/>
                    <a:pt x="20" y="231"/>
                  </a:cubicBezTo>
                  <a:cubicBezTo>
                    <a:pt x="0" y="300"/>
                    <a:pt x="6" y="378"/>
                    <a:pt x="44" y="446"/>
                  </a:cubicBezTo>
                  <a:cubicBezTo>
                    <a:pt x="93" y="534"/>
                    <a:pt x="181" y="578"/>
                    <a:pt x="256" y="58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GB">
                <a:solidFill>
                  <a:srgbClr val="6D6F73"/>
                </a:solidFill>
              </a:endParaRPr>
            </a:p>
          </p:txBody>
        </p:sp>
        <p:sp>
          <p:nvSpPr>
            <p:cNvPr id="21" name="Freeform 116"/>
            <p:cNvSpPr>
              <a:spLocks noEditPoints="1"/>
            </p:cNvSpPr>
            <p:nvPr/>
          </p:nvSpPr>
          <p:spPr bwMode="auto">
            <a:xfrm>
              <a:off x="6363043" y="3503323"/>
              <a:ext cx="644525" cy="911225"/>
            </a:xfrm>
            <a:custGeom>
              <a:avLst/>
              <a:gdLst>
                <a:gd name="T0" fmla="*/ 784 w 1653"/>
                <a:gd name="T1" fmla="*/ 1118 h 2333"/>
                <a:gd name="T2" fmla="*/ 784 w 1653"/>
                <a:gd name="T3" fmla="*/ 1118 h 2333"/>
                <a:gd name="T4" fmla="*/ 685 w 1653"/>
                <a:gd name="T5" fmla="*/ 1028 h 2333"/>
                <a:gd name="T6" fmla="*/ 751 w 1653"/>
                <a:gd name="T7" fmla="*/ 733 h 2333"/>
                <a:gd name="T8" fmla="*/ 699 w 1653"/>
                <a:gd name="T9" fmla="*/ 672 h 2333"/>
                <a:gd name="T10" fmla="*/ 700 w 1653"/>
                <a:gd name="T11" fmla="*/ 635 h 2333"/>
                <a:gd name="T12" fmla="*/ 746 w 1653"/>
                <a:gd name="T13" fmla="*/ 569 h 2333"/>
                <a:gd name="T14" fmla="*/ 772 w 1653"/>
                <a:gd name="T15" fmla="*/ 568 h 2333"/>
                <a:gd name="T16" fmla="*/ 824 w 1653"/>
                <a:gd name="T17" fmla="*/ 629 h 2333"/>
                <a:gd name="T18" fmla="*/ 829 w 1653"/>
                <a:gd name="T19" fmla="*/ 665 h 2333"/>
                <a:gd name="T20" fmla="*/ 782 w 1653"/>
                <a:gd name="T21" fmla="*/ 732 h 2333"/>
                <a:gd name="T22" fmla="*/ 874 w 1653"/>
                <a:gd name="T23" fmla="*/ 1019 h 2333"/>
                <a:gd name="T24" fmla="*/ 784 w 1653"/>
                <a:gd name="T25" fmla="*/ 1118 h 2333"/>
                <a:gd name="T26" fmla="*/ 784 w 1653"/>
                <a:gd name="T27" fmla="*/ 1118 h 2333"/>
                <a:gd name="T28" fmla="*/ 1582 w 1653"/>
                <a:gd name="T29" fmla="*/ 1785 h 2333"/>
                <a:gd name="T30" fmla="*/ 1582 w 1653"/>
                <a:gd name="T31" fmla="*/ 1785 h 2333"/>
                <a:gd name="T32" fmla="*/ 1436 w 1653"/>
                <a:gd name="T33" fmla="*/ 1576 h 2333"/>
                <a:gd name="T34" fmla="*/ 1448 w 1653"/>
                <a:gd name="T35" fmla="*/ 1328 h 2333"/>
                <a:gd name="T36" fmla="*/ 1077 w 1653"/>
                <a:gd name="T37" fmla="*/ 1019 h 2333"/>
                <a:gd name="T38" fmla="*/ 1087 w 1653"/>
                <a:gd name="T39" fmla="*/ 667 h 2333"/>
                <a:gd name="T40" fmla="*/ 1439 w 1653"/>
                <a:gd name="T41" fmla="*/ 463 h 2333"/>
                <a:gd name="T42" fmla="*/ 1454 w 1653"/>
                <a:gd name="T43" fmla="*/ 288 h 2333"/>
                <a:gd name="T44" fmla="*/ 1307 w 1653"/>
                <a:gd name="T45" fmla="*/ 6 h 2333"/>
                <a:gd name="T46" fmla="*/ 1180 w 1653"/>
                <a:gd name="T47" fmla="*/ 166 h 2333"/>
                <a:gd name="T48" fmla="*/ 1047 w 1653"/>
                <a:gd name="T49" fmla="*/ 417 h 2333"/>
                <a:gd name="T50" fmla="*/ 904 w 1653"/>
                <a:gd name="T51" fmla="*/ 429 h 2333"/>
                <a:gd name="T52" fmla="*/ 855 w 1653"/>
                <a:gd name="T53" fmla="*/ 434 h 2333"/>
                <a:gd name="T54" fmla="*/ 364 w 1653"/>
                <a:gd name="T55" fmla="*/ 476 h 2333"/>
                <a:gd name="T56" fmla="*/ 133 w 1653"/>
                <a:gd name="T57" fmla="*/ 550 h 2333"/>
                <a:gd name="T58" fmla="*/ 3 w 1653"/>
                <a:gd name="T59" fmla="*/ 922 h 2333"/>
                <a:gd name="T60" fmla="*/ 193 w 1653"/>
                <a:gd name="T61" fmla="*/ 1018 h 2333"/>
                <a:gd name="T62" fmla="*/ 273 w 1653"/>
                <a:gd name="T63" fmla="*/ 812 h 2333"/>
                <a:gd name="T64" fmla="*/ 490 w 1653"/>
                <a:gd name="T65" fmla="*/ 856 h 2333"/>
                <a:gd name="T66" fmla="*/ 491 w 1653"/>
                <a:gd name="T67" fmla="*/ 1391 h 2333"/>
                <a:gd name="T68" fmla="*/ 623 w 1653"/>
                <a:gd name="T69" fmla="*/ 1887 h 2333"/>
                <a:gd name="T70" fmla="*/ 856 w 1653"/>
                <a:gd name="T71" fmla="*/ 1975 h 2333"/>
                <a:gd name="T72" fmla="*/ 988 w 1653"/>
                <a:gd name="T73" fmla="*/ 2194 h 2333"/>
                <a:gd name="T74" fmla="*/ 1122 w 1653"/>
                <a:gd name="T75" fmla="*/ 1809 h 2333"/>
                <a:gd name="T76" fmla="*/ 1025 w 1653"/>
                <a:gd name="T77" fmla="*/ 1721 h 2333"/>
                <a:gd name="T78" fmla="*/ 803 w 1653"/>
                <a:gd name="T79" fmla="*/ 1611 h 2333"/>
                <a:gd name="T80" fmla="*/ 828 w 1653"/>
                <a:gd name="T81" fmla="*/ 1390 h 2333"/>
                <a:gd name="T82" fmla="*/ 1124 w 1653"/>
                <a:gd name="T83" fmla="*/ 1381 h 2333"/>
                <a:gd name="T84" fmla="*/ 1135 w 1653"/>
                <a:gd name="T85" fmla="*/ 1628 h 2333"/>
                <a:gd name="T86" fmla="*/ 1177 w 1653"/>
                <a:gd name="T87" fmla="*/ 1753 h 2333"/>
                <a:gd name="T88" fmla="*/ 1582 w 1653"/>
                <a:gd name="T89" fmla="*/ 1785 h 2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53" h="2333">
                  <a:moveTo>
                    <a:pt x="784" y="1118"/>
                  </a:moveTo>
                  <a:lnTo>
                    <a:pt x="784" y="1118"/>
                  </a:lnTo>
                  <a:lnTo>
                    <a:pt x="685" y="1028"/>
                  </a:lnTo>
                  <a:lnTo>
                    <a:pt x="751" y="733"/>
                  </a:lnTo>
                  <a:lnTo>
                    <a:pt x="699" y="672"/>
                  </a:lnTo>
                  <a:cubicBezTo>
                    <a:pt x="682" y="651"/>
                    <a:pt x="684" y="658"/>
                    <a:pt x="700" y="635"/>
                  </a:cubicBezTo>
                  <a:lnTo>
                    <a:pt x="746" y="569"/>
                  </a:lnTo>
                  <a:cubicBezTo>
                    <a:pt x="761" y="549"/>
                    <a:pt x="756" y="548"/>
                    <a:pt x="772" y="568"/>
                  </a:cubicBezTo>
                  <a:lnTo>
                    <a:pt x="824" y="629"/>
                  </a:lnTo>
                  <a:cubicBezTo>
                    <a:pt x="842" y="650"/>
                    <a:pt x="844" y="644"/>
                    <a:pt x="829" y="665"/>
                  </a:cubicBezTo>
                  <a:lnTo>
                    <a:pt x="782" y="732"/>
                  </a:lnTo>
                  <a:lnTo>
                    <a:pt x="874" y="1019"/>
                  </a:lnTo>
                  <a:lnTo>
                    <a:pt x="784" y="1118"/>
                  </a:lnTo>
                  <a:lnTo>
                    <a:pt x="784" y="1118"/>
                  </a:lnTo>
                  <a:close/>
                  <a:moveTo>
                    <a:pt x="1582" y="1785"/>
                  </a:moveTo>
                  <a:lnTo>
                    <a:pt x="1582" y="1785"/>
                  </a:lnTo>
                  <a:cubicBezTo>
                    <a:pt x="1548" y="1694"/>
                    <a:pt x="1481" y="1652"/>
                    <a:pt x="1436" y="1576"/>
                  </a:cubicBezTo>
                  <a:cubicBezTo>
                    <a:pt x="1394" y="1505"/>
                    <a:pt x="1458" y="1460"/>
                    <a:pt x="1448" y="1328"/>
                  </a:cubicBezTo>
                  <a:cubicBezTo>
                    <a:pt x="1436" y="1162"/>
                    <a:pt x="1261" y="1099"/>
                    <a:pt x="1077" y="1019"/>
                  </a:cubicBezTo>
                  <a:cubicBezTo>
                    <a:pt x="1064" y="866"/>
                    <a:pt x="1060" y="700"/>
                    <a:pt x="1087" y="667"/>
                  </a:cubicBezTo>
                  <a:cubicBezTo>
                    <a:pt x="1150" y="588"/>
                    <a:pt x="1378" y="649"/>
                    <a:pt x="1439" y="463"/>
                  </a:cubicBezTo>
                  <a:cubicBezTo>
                    <a:pt x="1456" y="413"/>
                    <a:pt x="1459" y="350"/>
                    <a:pt x="1454" y="288"/>
                  </a:cubicBezTo>
                  <a:cubicBezTo>
                    <a:pt x="1443" y="170"/>
                    <a:pt x="1468" y="0"/>
                    <a:pt x="1307" y="6"/>
                  </a:cubicBezTo>
                  <a:cubicBezTo>
                    <a:pt x="1238" y="9"/>
                    <a:pt x="1184" y="68"/>
                    <a:pt x="1180" y="166"/>
                  </a:cubicBezTo>
                  <a:cubicBezTo>
                    <a:pt x="1176" y="272"/>
                    <a:pt x="1238" y="396"/>
                    <a:pt x="1047" y="417"/>
                  </a:cubicBezTo>
                  <a:cubicBezTo>
                    <a:pt x="990" y="424"/>
                    <a:pt x="959" y="425"/>
                    <a:pt x="904" y="429"/>
                  </a:cubicBezTo>
                  <a:cubicBezTo>
                    <a:pt x="887" y="431"/>
                    <a:pt x="871" y="432"/>
                    <a:pt x="855" y="434"/>
                  </a:cubicBezTo>
                  <a:cubicBezTo>
                    <a:pt x="691" y="447"/>
                    <a:pt x="533" y="467"/>
                    <a:pt x="364" y="476"/>
                  </a:cubicBezTo>
                  <a:cubicBezTo>
                    <a:pt x="249" y="482"/>
                    <a:pt x="195" y="492"/>
                    <a:pt x="133" y="550"/>
                  </a:cubicBezTo>
                  <a:cubicBezTo>
                    <a:pt x="54" y="624"/>
                    <a:pt x="0" y="802"/>
                    <a:pt x="3" y="922"/>
                  </a:cubicBezTo>
                  <a:cubicBezTo>
                    <a:pt x="7" y="1063"/>
                    <a:pt x="122" y="1079"/>
                    <a:pt x="193" y="1018"/>
                  </a:cubicBezTo>
                  <a:cubicBezTo>
                    <a:pt x="247" y="971"/>
                    <a:pt x="244" y="854"/>
                    <a:pt x="273" y="812"/>
                  </a:cubicBezTo>
                  <a:cubicBezTo>
                    <a:pt x="335" y="717"/>
                    <a:pt x="487" y="774"/>
                    <a:pt x="490" y="856"/>
                  </a:cubicBezTo>
                  <a:cubicBezTo>
                    <a:pt x="497" y="1043"/>
                    <a:pt x="490" y="1212"/>
                    <a:pt x="491" y="1391"/>
                  </a:cubicBezTo>
                  <a:cubicBezTo>
                    <a:pt x="492" y="1603"/>
                    <a:pt x="469" y="1804"/>
                    <a:pt x="623" y="1887"/>
                  </a:cubicBezTo>
                  <a:cubicBezTo>
                    <a:pt x="740" y="1949"/>
                    <a:pt x="808" y="1908"/>
                    <a:pt x="856" y="1975"/>
                  </a:cubicBezTo>
                  <a:cubicBezTo>
                    <a:pt x="907" y="2047"/>
                    <a:pt x="919" y="2126"/>
                    <a:pt x="988" y="2194"/>
                  </a:cubicBezTo>
                  <a:cubicBezTo>
                    <a:pt x="1132" y="2333"/>
                    <a:pt x="1124" y="1910"/>
                    <a:pt x="1122" y="1809"/>
                  </a:cubicBezTo>
                  <a:cubicBezTo>
                    <a:pt x="1121" y="1748"/>
                    <a:pt x="1104" y="1745"/>
                    <a:pt x="1025" y="1721"/>
                  </a:cubicBezTo>
                  <a:cubicBezTo>
                    <a:pt x="948" y="1697"/>
                    <a:pt x="832" y="1693"/>
                    <a:pt x="803" y="1611"/>
                  </a:cubicBezTo>
                  <a:cubicBezTo>
                    <a:pt x="784" y="1559"/>
                    <a:pt x="803" y="1467"/>
                    <a:pt x="828" y="1390"/>
                  </a:cubicBezTo>
                  <a:cubicBezTo>
                    <a:pt x="876" y="1244"/>
                    <a:pt x="1052" y="1314"/>
                    <a:pt x="1124" y="1381"/>
                  </a:cubicBezTo>
                  <a:cubicBezTo>
                    <a:pt x="1187" y="1441"/>
                    <a:pt x="1144" y="1548"/>
                    <a:pt x="1135" y="1628"/>
                  </a:cubicBezTo>
                  <a:cubicBezTo>
                    <a:pt x="1125" y="1710"/>
                    <a:pt x="1121" y="1727"/>
                    <a:pt x="1177" y="1753"/>
                  </a:cubicBezTo>
                  <a:cubicBezTo>
                    <a:pt x="1268" y="1795"/>
                    <a:pt x="1653" y="1972"/>
                    <a:pt x="1582" y="178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GB">
                <a:solidFill>
                  <a:srgbClr val="6D6F73"/>
                </a:solidFill>
              </a:endParaRPr>
            </a:p>
          </p:txBody>
        </p:sp>
      </p:grpSp>
      <p:sp>
        <p:nvSpPr>
          <p:cNvPr id="22" name="Freeform 103"/>
          <p:cNvSpPr>
            <a:spLocks noEditPoints="1"/>
          </p:cNvSpPr>
          <p:nvPr/>
        </p:nvSpPr>
        <p:spPr bwMode="auto">
          <a:xfrm>
            <a:off x="4302627" y="1878755"/>
            <a:ext cx="598602" cy="793539"/>
          </a:xfrm>
          <a:custGeom>
            <a:avLst/>
            <a:gdLst>
              <a:gd name="T0" fmla="*/ 1251 w 1587"/>
              <a:gd name="T1" fmla="*/ 68 h 2402"/>
              <a:gd name="T2" fmla="*/ 1153 w 1587"/>
              <a:gd name="T3" fmla="*/ 257 h 2402"/>
              <a:gd name="T4" fmla="*/ 1298 w 1587"/>
              <a:gd name="T5" fmla="*/ 379 h 2402"/>
              <a:gd name="T6" fmla="*/ 1462 w 1587"/>
              <a:gd name="T7" fmla="*/ 308 h 2402"/>
              <a:gd name="T8" fmla="*/ 1298 w 1587"/>
              <a:gd name="T9" fmla="*/ 379 h 2402"/>
              <a:gd name="T10" fmla="*/ 1411 w 1587"/>
              <a:gd name="T11" fmla="*/ 586 h 2402"/>
              <a:gd name="T12" fmla="*/ 1584 w 1587"/>
              <a:gd name="T13" fmla="*/ 520 h 2402"/>
              <a:gd name="T14" fmla="*/ 1566 w 1587"/>
              <a:gd name="T15" fmla="*/ 807 h 2402"/>
              <a:gd name="T16" fmla="*/ 1363 w 1587"/>
              <a:gd name="T17" fmla="*/ 744 h 2402"/>
              <a:gd name="T18" fmla="*/ 1566 w 1587"/>
              <a:gd name="T19" fmla="*/ 807 h 2402"/>
              <a:gd name="T20" fmla="*/ 393 w 1587"/>
              <a:gd name="T21" fmla="*/ 490 h 2402"/>
              <a:gd name="T22" fmla="*/ 515 w 1587"/>
              <a:gd name="T23" fmla="*/ 589 h 2402"/>
              <a:gd name="T24" fmla="*/ 462 w 1587"/>
              <a:gd name="T25" fmla="*/ 255 h 2402"/>
              <a:gd name="T26" fmla="*/ 602 w 1587"/>
              <a:gd name="T27" fmla="*/ 398 h 2402"/>
              <a:gd name="T28" fmla="*/ 462 w 1587"/>
              <a:gd name="T29" fmla="*/ 255 h 2402"/>
              <a:gd name="T30" fmla="*/ 732 w 1587"/>
              <a:gd name="T31" fmla="*/ 85 h 2402"/>
              <a:gd name="T32" fmla="*/ 726 w 1587"/>
              <a:gd name="T33" fmla="*/ 242 h 2402"/>
              <a:gd name="T34" fmla="*/ 923 w 1587"/>
              <a:gd name="T35" fmla="*/ 175 h 2402"/>
              <a:gd name="T36" fmla="*/ 999 w 1587"/>
              <a:gd name="T37" fmla="*/ 175 h 2402"/>
              <a:gd name="T38" fmla="*/ 887 w 1587"/>
              <a:gd name="T39" fmla="*/ 594 h 2402"/>
              <a:gd name="T40" fmla="*/ 870 w 1587"/>
              <a:gd name="T41" fmla="*/ 579 h 2402"/>
              <a:gd name="T42" fmla="*/ 1035 w 1587"/>
              <a:gd name="T43" fmla="*/ 594 h 2402"/>
              <a:gd name="T44" fmla="*/ 1054 w 1587"/>
              <a:gd name="T45" fmla="*/ 595 h 2402"/>
              <a:gd name="T46" fmla="*/ 1110 w 1587"/>
              <a:gd name="T47" fmla="*/ 776 h 2402"/>
              <a:gd name="T48" fmla="*/ 1062 w 1587"/>
              <a:gd name="T49" fmla="*/ 612 h 2402"/>
              <a:gd name="T50" fmla="*/ 1006 w 1587"/>
              <a:gd name="T51" fmla="*/ 582 h 2402"/>
              <a:gd name="T52" fmla="*/ 967 w 1587"/>
              <a:gd name="T53" fmla="*/ 545 h 2402"/>
              <a:gd name="T54" fmla="*/ 935 w 1587"/>
              <a:gd name="T55" fmla="*/ 527 h 2402"/>
              <a:gd name="T56" fmla="*/ 904 w 1587"/>
              <a:gd name="T57" fmla="*/ 588 h 2402"/>
              <a:gd name="T58" fmla="*/ 894 w 1587"/>
              <a:gd name="T59" fmla="*/ 612 h 2402"/>
              <a:gd name="T60" fmla="*/ 740 w 1587"/>
              <a:gd name="T61" fmla="*/ 595 h 2402"/>
              <a:gd name="T62" fmla="*/ 1110 w 1587"/>
              <a:gd name="T63" fmla="*/ 776 h 2402"/>
              <a:gd name="T64" fmla="*/ 993 w 1587"/>
              <a:gd name="T65" fmla="*/ 545 h 2402"/>
              <a:gd name="T66" fmla="*/ 986 w 1587"/>
              <a:gd name="T67" fmla="*/ 550 h 2402"/>
              <a:gd name="T68" fmla="*/ 929 w 1587"/>
              <a:gd name="T69" fmla="*/ 545 h 2402"/>
              <a:gd name="T70" fmla="*/ 920 w 1587"/>
              <a:gd name="T71" fmla="*/ 560 h 2402"/>
              <a:gd name="T72" fmla="*/ 936 w 1587"/>
              <a:gd name="T73" fmla="*/ 742 h 2402"/>
              <a:gd name="T74" fmla="*/ 961 w 1587"/>
              <a:gd name="T75" fmla="*/ 594 h 2402"/>
              <a:gd name="T76" fmla="*/ 985 w 1587"/>
              <a:gd name="T77" fmla="*/ 742 h 2402"/>
              <a:gd name="T78" fmla="*/ 936 w 1587"/>
              <a:gd name="T79" fmla="*/ 742 h 2402"/>
              <a:gd name="T80" fmla="*/ 755 w 1587"/>
              <a:gd name="T81" fmla="*/ 810 h 2402"/>
              <a:gd name="T82" fmla="*/ 1094 w 1587"/>
              <a:gd name="T83" fmla="*/ 994 h 2402"/>
              <a:gd name="T84" fmla="*/ 961 w 1587"/>
              <a:gd name="T85" fmla="*/ 311 h 2402"/>
              <a:gd name="T86" fmla="*/ 860 w 1587"/>
              <a:gd name="T87" fmla="*/ 1060 h 2402"/>
              <a:gd name="T88" fmla="*/ 854 w 1587"/>
              <a:gd name="T89" fmla="*/ 1190 h 2402"/>
              <a:gd name="T90" fmla="*/ 961 w 1587"/>
              <a:gd name="T91" fmla="*/ 1292 h 2402"/>
              <a:gd name="T92" fmla="*/ 1068 w 1587"/>
              <a:gd name="T93" fmla="*/ 1190 h 2402"/>
              <a:gd name="T94" fmla="*/ 1097 w 1587"/>
              <a:gd name="T95" fmla="*/ 1095 h 2402"/>
              <a:gd name="T96" fmla="*/ 1209 w 1587"/>
              <a:gd name="T97" fmla="*/ 853 h 2402"/>
              <a:gd name="T98" fmla="*/ 753 w 1587"/>
              <a:gd name="T99" fmla="*/ 1462 h 2402"/>
              <a:gd name="T100" fmla="*/ 463 w 1587"/>
              <a:gd name="T101" fmla="*/ 864 h 2402"/>
              <a:gd name="T102" fmla="*/ 129 w 1587"/>
              <a:gd name="T103" fmla="*/ 1213 h 2402"/>
              <a:gd name="T104" fmla="*/ 102 w 1587"/>
              <a:gd name="T105" fmla="*/ 1641 h 2402"/>
              <a:gd name="T106" fmla="*/ 141 w 1587"/>
              <a:gd name="T107" fmla="*/ 1848 h 2402"/>
              <a:gd name="T108" fmla="*/ 507 w 1587"/>
              <a:gd name="T109" fmla="*/ 2402 h 2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7" h="2402">
                <a:moveTo>
                  <a:pt x="1137" y="206"/>
                </a:moveTo>
                <a:lnTo>
                  <a:pt x="1137" y="206"/>
                </a:lnTo>
                <a:lnTo>
                  <a:pt x="1200" y="84"/>
                </a:lnTo>
                <a:cubicBezTo>
                  <a:pt x="1209" y="66"/>
                  <a:pt x="1232" y="58"/>
                  <a:pt x="1251" y="68"/>
                </a:cubicBezTo>
                <a:cubicBezTo>
                  <a:pt x="1270" y="78"/>
                  <a:pt x="1277" y="101"/>
                  <a:pt x="1267" y="119"/>
                </a:cubicBezTo>
                <a:lnTo>
                  <a:pt x="1204" y="241"/>
                </a:lnTo>
                <a:cubicBezTo>
                  <a:pt x="1197" y="254"/>
                  <a:pt x="1184" y="261"/>
                  <a:pt x="1170" y="261"/>
                </a:cubicBezTo>
                <a:cubicBezTo>
                  <a:pt x="1164" y="261"/>
                  <a:pt x="1158" y="260"/>
                  <a:pt x="1153" y="257"/>
                </a:cubicBezTo>
                <a:cubicBezTo>
                  <a:pt x="1134" y="247"/>
                  <a:pt x="1127" y="224"/>
                  <a:pt x="1137" y="206"/>
                </a:cubicBezTo>
                <a:lnTo>
                  <a:pt x="1137" y="206"/>
                </a:lnTo>
                <a:close/>
                <a:moveTo>
                  <a:pt x="1298" y="379"/>
                </a:moveTo>
                <a:lnTo>
                  <a:pt x="1298" y="379"/>
                </a:lnTo>
                <a:cubicBezTo>
                  <a:pt x="1286" y="362"/>
                  <a:pt x="1290" y="339"/>
                  <a:pt x="1307" y="326"/>
                </a:cubicBezTo>
                <a:lnTo>
                  <a:pt x="1418" y="246"/>
                </a:lnTo>
                <a:cubicBezTo>
                  <a:pt x="1435" y="234"/>
                  <a:pt x="1458" y="238"/>
                  <a:pt x="1471" y="255"/>
                </a:cubicBezTo>
                <a:cubicBezTo>
                  <a:pt x="1483" y="272"/>
                  <a:pt x="1479" y="295"/>
                  <a:pt x="1462" y="308"/>
                </a:cubicBezTo>
                <a:lnTo>
                  <a:pt x="1351" y="388"/>
                </a:lnTo>
                <a:cubicBezTo>
                  <a:pt x="1345" y="393"/>
                  <a:pt x="1337" y="395"/>
                  <a:pt x="1329" y="395"/>
                </a:cubicBezTo>
                <a:cubicBezTo>
                  <a:pt x="1317" y="395"/>
                  <a:pt x="1306" y="390"/>
                  <a:pt x="1298" y="379"/>
                </a:cubicBezTo>
                <a:lnTo>
                  <a:pt x="1298" y="379"/>
                </a:lnTo>
                <a:close/>
                <a:moveTo>
                  <a:pt x="1552" y="563"/>
                </a:moveTo>
                <a:lnTo>
                  <a:pt x="1552" y="563"/>
                </a:lnTo>
                <a:lnTo>
                  <a:pt x="1417" y="585"/>
                </a:lnTo>
                <a:cubicBezTo>
                  <a:pt x="1415" y="586"/>
                  <a:pt x="1413" y="586"/>
                  <a:pt x="1411" y="586"/>
                </a:cubicBezTo>
                <a:cubicBezTo>
                  <a:pt x="1393" y="586"/>
                  <a:pt x="1377" y="573"/>
                  <a:pt x="1374" y="554"/>
                </a:cubicBezTo>
                <a:cubicBezTo>
                  <a:pt x="1370" y="533"/>
                  <a:pt x="1384" y="514"/>
                  <a:pt x="1405" y="510"/>
                </a:cubicBezTo>
                <a:lnTo>
                  <a:pt x="1540" y="488"/>
                </a:lnTo>
                <a:cubicBezTo>
                  <a:pt x="1561" y="485"/>
                  <a:pt x="1580" y="499"/>
                  <a:pt x="1584" y="520"/>
                </a:cubicBezTo>
                <a:cubicBezTo>
                  <a:pt x="1587" y="540"/>
                  <a:pt x="1573" y="560"/>
                  <a:pt x="1552" y="563"/>
                </a:cubicBezTo>
                <a:lnTo>
                  <a:pt x="1552" y="563"/>
                </a:lnTo>
                <a:close/>
                <a:moveTo>
                  <a:pt x="1566" y="807"/>
                </a:moveTo>
                <a:lnTo>
                  <a:pt x="1566" y="807"/>
                </a:lnTo>
                <a:cubicBezTo>
                  <a:pt x="1561" y="823"/>
                  <a:pt x="1546" y="834"/>
                  <a:pt x="1530" y="834"/>
                </a:cubicBezTo>
                <a:cubicBezTo>
                  <a:pt x="1526" y="834"/>
                  <a:pt x="1522" y="833"/>
                  <a:pt x="1518" y="832"/>
                </a:cubicBezTo>
                <a:lnTo>
                  <a:pt x="1388" y="792"/>
                </a:lnTo>
                <a:cubicBezTo>
                  <a:pt x="1368" y="785"/>
                  <a:pt x="1357" y="764"/>
                  <a:pt x="1363" y="744"/>
                </a:cubicBezTo>
                <a:cubicBezTo>
                  <a:pt x="1369" y="724"/>
                  <a:pt x="1390" y="713"/>
                  <a:pt x="1410" y="719"/>
                </a:cubicBezTo>
                <a:lnTo>
                  <a:pt x="1541" y="760"/>
                </a:lnTo>
                <a:cubicBezTo>
                  <a:pt x="1561" y="766"/>
                  <a:pt x="1572" y="787"/>
                  <a:pt x="1566" y="807"/>
                </a:cubicBezTo>
                <a:lnTo>
                  <a:pt x="1566" y="807"/>
                </a:lnTo>
                <a:close/>
                <a:moveTo>
                  <a:pt x="380" y="564"/>
                </a:moveTo>
                <a:lnTo>
                  <a:pt x="380" y="564"/>
                </a:lnTo>
                <a:cubicBezTo>
                  <a:pt x="359" y="561"/>
                  <a:pt x="345" y="541"/>
                  <a:pt x="349" y="520"/>
                </a:cubicBezTo>
                <a:cubicBezTo>
                  <a:pt x="353" y="500"/>
                  <a:pt x="373" y="486"/>
                  <a:pt x="393" y="490"/>
                </a:cubicBezTo>
                <a:lnTo>
                  <a:pt x="528" y="514"/>
                </a:lnTo>
                <a:cubicBezTo>
                  <a:pt x="549" y="518"/>
                  <a:pt x="562" y="537"/>
                  <a:pt x="559" y="558"/>
                </a:cubicBezTo>
                <a:cubicBezTo>
                  <a:pt x="555" y="576"/>
                  <a:pt x="539" y="589"/>
                  <a:pt x="521" y="589"/>
                </a:cubicBezTo>
                <a:cubicBezTo>
                  <a:pt x="519" y="589"/>
                  <a:pt x="517" y="589"/>
                  <a:pt x="515" y="589"/>
                </a:cubicBezTo>
                <a:lnTo>
                  <a:pt x="380" y="564"/>
                </a:lnTo>
                <a:lnTo>
                  <a:pt x="380" y="564"/>
                </a:lnTo>
                <a:close/>
                <a:moveTo>
                  <a:pt x="462" y="255"/>
                </a:moveTo>
                <a:lnTo>
                  <a:pt x="462" y="255"/>
                </a:lnTo>
                <a:cubicBezTo>
                  <a:pt x="474" y="238"/>
                  <a:pt x="498" y="235"/>
                  <a:pt x="515" y="247"/>
                </a:cubicBezTo>
                <a:lnTo>
                  <a:pt x="625" y="329"/>
                </a:lnTo>
                <a:cubicBezTo>
                  <a:pt x="641" y="342"/>
                  <a:pt x="645" y="366"/>
                  <a:pt x="632" y="383"/>
                </a:cubicBezTo>
                <a:cubicBezTo>
                  <a:pt x="625" y="393"/>
                  <a:pt x="613" y="398"/>
                  <a:pt x="602" y="398"/>
                </a:cubicBezTo>
                <a:cubicBezTo>
                  <a:pt x="594" y="398"/>
                  <a:pt x="586" y="395"/>
                  <a:pt x="579" y="390"/>
                </a:cubicBezTo>
                <a:lnTo>
                  <a:pt x="470" y="308"/>
                </a:lnTo>
                <a:cubicBezTo>
                  <a:pt x="453" y="296"/>
                  <a:pt x="449" y="272"/>
                  <a:pt x="462" y="255"/>
                </a:cubicBezTo>
                <a:lnTo>
                  <a:pt x="462" y="255"/>
                </a:lnTo>
                <a:close/>
                <a:moveTo>
                  <a:pt x="664" y="119"/>
                </a:moveTo>
                <a:lnTo>
                  <a:pt x="664" y="119"/>
                </a:lnTo>
                <a:cubicBezTo>
                  <a:pt x="655" y="101"/>
                  <a:pt x="663" y="78"/>
                  <a:pt x="681" y="68"/>
                </a:cubicBezTo>
                <a:cubicBezTo>
                  <a:pt x="700" y="59"/>
                  <a:pt x="723" y="67"/>
                  <a:pt x="732" y="85"/>
                </a:cubicBezTo>
                <a:lnTo>
                  <a:pt x="794" y="208"/>
                </a:lnTo>
                <a:cubicBezTo>
                  <a:pt x="803" y="226"/>
                  <a:pt x="795" y="249"/>
                  <a:pt x="777" y="259"/>
                </a:cubicBezTo>
                <a:cubicBezTo>
                  <a:pt x="771" y="261"/>
                  <a:pt x="765" y="263"/>
                  <a:pt x="760" y="263"/>
                </a:cubicBezTo>
                <a:cubicBezTo>
                  <a:pt x="746" y="263"/>
                  <a:pt x="732" y="255"/>
                  <a:pt x="726" y="242"/>
                </a:cubicBezTo>
                <a:lnTo>
                  <a:pt x="664" y="119"/>
                </a:lnTo>
                <a:lnTo>
                  <a:pt x="664" y="119"/>
                </a:lnTo>
                <a:close/>
                <a:moveTo>
                  <a:pt x="923" y="175"/>
                </a:moveTo>
                <a:lnTo>
                  <a:pt x="923" y="175"/>
                </a:lnTo>
                <a:lnTo>
                  <a:pt x="923" y="38"/>
                </a:lnTo>
                <a:cubicBezTo>
                  <a:pt x="923" y="17"/>
                  <a:pt x="940" y="0"/>
                  <a:pt x="961" y="0"/>
                </a:cubicBezTo>
                <a:cubicBezTo>
                  <a:pt x="982" y="0"/>
                  <a:pt x="999" y="17"/>
                  <a:pt x="999" y="38"/>
                </a:cubicBezTo>
                <a:lnTo>
                  <a:pt x="999" y="175"/>
                </a:lnTo>
                <a:cubicBezTo>
                  <a:pt x="999" y="196"/>
                  <a:pt x="982" y="213"/>
                  <a:pt x="961" y="213"/>
                </a:cubicBezTo>
                <a:cubicBezTo>
                  <a:pt x="940" y="213"/>
                  <a:pt x="923" y="196"/>
                  <a:pt x="923" y="175"/>
                </a:cubicBezTo>
                <a:lnTo>
                  <a:pt x="923" y="175"/>
                </a:lnTo>
                <a:close/>
                <a:moveTo>
                  <a:pt x="887" y="594"/>
                </a:moveTo>
                <a:lnTo>
                  <a:pt x="887" y="594"/>
                </a:lnTo>
                <a:cubicBezTo>
                  <a:pt x="878" y="597"/>
                  <a:pt x="871" y="597"/>
                  <a:pt x="868" y="595"/>
                </a:cubicBezTo>
                <a:cubicBezTo>
                  <a:pt x="864" y="593"/>
                  <a:pt x="862" y="587"/>
                  <a:pt x="864" y="583"/>
                </a:cubicBezTo>
                <a:cubicBezTo>
                  <a:pt x="864" y="581"/>
                  <a:pt x="865" y="579"/>
                  <a:pt x="870" y="579"/>
                </a:cubicBezTo>
                <a:lnTo>
                  <a:pt x="873" y="579"/>
                </a:lnTo>
                <a:cubicBezTo>
                  <a:pt x="878" y="580"/>
                  <a:pt x="882" y="585"/>
                  <a:pt x="887" y="594"/>
                </a:cubicBezTo>
                <a:lnTo>
                  <a:pt x="887" y="594"/>
                </a:lnTo>
                <a:close/>
                <a:moveTo>
                  <a:pt x="1035" y="594"/>
                </a:moveTo>
                <a:lnTo>
                  <a:pt x="1035" y="594"/>
                </a:lnTo>
                <a:cubicBezTo>
                  <a:pt x="1039" y="585"/>
                  <a:pt x="1044" y="580"/>
                  <a:pt x="1049" y="579"/>
                </a:cubicBezTo>
                <a:cubicBezTo>
                  <a:pt x="1056" y="578"/>
                  <a:pt x="1057" y="581"/>
                  <a:pt x="1058" y="583"/>
                </a:cubicBezTo>
                <a:cubicBezTo>
                  <a:pt x="1059" y="587"/>
                  <a:pt x="1058" y="593"/>
                  <a:pt x="1054" y="595"/>
                </a:cubicBezTo>
                <a:cubicBezTo>
                  <a:pt x="1051" y="597"/>
                  <a:pt x="1043" y="597"/>
                  <a:pt x="1035" y="594"/>
                </a:cubicBezTo>
                <a:lnTo>
                  <a:pt x="1035" y="594"/>
                </a:lnTo>
                <a:close/>
                <a:moveTo>
                  <a:pt x="1110" y="776"/>
                </a:moveTo>
                <a:lnTo>
                  <a:pt x="1110" y="776"/>
                </a:lnTo>
                <a:cubicBezTo>
                  <a:pt x="1075" y="834"/>
                  <a:pt x="1039" y="894"/>
                  <a:pt x="1030" y="961"/>
                </a:cubicBezTo>
                <a:lnTo>
                  <a:pt x="990" y="961"/>
                </a:lnTo>
                <a:cubicBezTo>
                  <a:pt x="994" y="821"/>
                  <a:pt x="1008" y="676"/>
                  <a:pt x="1028" y="612"/>
                </a:cubicBezTo>
                <a:cubicBezTo>
                  <a:pt x="1041" y="616"/>
                  <a:pt x="1054" y="616"/>
                  <a:pt x="1062" y="612"/>
                </a:cubicBezTo>
                <a:cubicBezTo>
                  <a:pt x="1075" y="606"/>
                  <a:pt x="1081" y="590"/>
                  <a:pt x="1076" y="576"/>
                </a:cubicBezTo>
                <a:cubicBezTo>
                  <a:pt x="1071" y="564"/>
                  <a:pt x="1059" y="558"/>
                  <a:pt x="1045" y="560"/>
                </a:cubicBezTo>
                <a:cubicBezTo>
                  <a:pt x="1037" y="562"/>
                  <a:pt x="1027" y="568"/>
                  <a:pt x="1018" y="588"/>
                </a:cubicBezTo>
                <a:cubicBezTo>
                  <a:pt x="1014" y="586"/>
                  <a:pt x="1010" y="584"/>
                  <a:pt x="1006" y="582"/>
                </a:cubicBezTo>
                <a:cubicBezTo>
                  <a:pt x="1011" y="578"/>
                  <a:pt x="1016" y="574"/>
                  <a:pt x="1019" y="569"/>
                </a:cubicBezTo>
                <a:cubicBezTo>
                  <a:pt x="1024" y="558"/>
                  <a:pt x="1024" y="547"/>
                  <a:pt x="1018" y="538"/>
                </a:cubicBezTo>
                <a:cubicBezTo>
                  <a:pt x="1011" y="529"/>
                  <a:pt x="998" y="525"/>
                  <a:pt x="987" y="527"/>
                </a:cubicBezTo>
                <a:cubicBezTo>
                  <a:pt x="977" y="529"/>
                  <a:pt x="970" y="536"/>
                  <a:pt x="967" y="545"/>
                </a:cubicBezTo>
                <a:cubicBezTo>
                  <a:pt x="965" y="555"/>
                  <a:pt x="967" y="565"/>
                  <a:pt x="972" y="574"/>
                </a:cubicBezTo>
                <a:cubicBezTo>
                  <a:pt x="964" y="576"/>
                  <a:pt x="958" y="576"/>
                  <a:pt x="950" y="574"/>
                </a:cubicBezTo>
                <a:cubicBezTo>
                  <a:pt x="955" y="565"/>
                  <a:pt x="957" y="555"/>
                  <a:pt x="954" y="545"/>
                </a:cubicBezTo>
                <a:cubicBezTo>
                  <a:pt x="952" y="536"/>
                  <a:pt x="945" y="529"/>
                  <a:pt x="935" y="527"/>
                </a:cubicBezTo>
                <a:cubicBezTo>
                  <a:pt x="923" y="525"/>
                  <a:pt x="911" y="529"/>
                  <a:pt x="904" y="538"/>
                </a:cubicBezTo>
                <a:cubicBezTo>
                  <a:pt x="898" y="547"/>
                  <a:pt x="897" y="558"/>
                  <a:pt x="903" y="569"/>
                </a:cubicBezTo>
                <a:cubicBezTo>
                  <a:pt x="906" y="574"/>
                  <a:pt x="910" y="578"/>
                  <a:pt x="916" y="582"/>
                </a:cubicBezTo>
                <a:cubicBezTo>
                  <a:pt x="912" y="584"/>
                  <a:pt x="908" y="586"/>
                  <a:pt x="904" y="588"/>
                </a:cubicBezTo>
                <a:cubicBezTo>
                  <a:pt x="895" y="568"/>
                  <a:pt x="885" y="562"/>
                  <a:pt x="877" y="560"/>
                </a:cubicBezTo>
                <a:cubicBezTo>
                  <a:pt x="862" y="558"/>
                  <a:pt x="850" y="564"/>
                  <a:pt x="846" y="576"/>
                </a:cubicBezTo>
                <a:cubicBezTo>
                  <a:pt x="841" y="590"/>
                  <a:pt x="847" y="606"/>
                  <a:pt x="859" y="612"/>
                </a:cubicBezTo>
                <a:cubicBezTo>
                  <a:pt x="868" y="616"/>
                  <a:pt x="880" y="616"/>
                  <a:pt x="894" y="612"/>
                </a:cubicBezTo>
                <a:cubicBezTo>
                  <a:pt x="914" y="676"/>
                  <a:pt x="928" y="821"/>
                  <a:pt x="931" y="961"/>
                </a:cubicBezTo>
                <a:lnTo>
                  <a:pt x="892" y="961"/>
                </a:lnTo>
                <a:cubicBezTo>
                  <a:pt x="883" y="894"/>
                  <a:pt x="847" y="834"/>
                  <a:pt x="812" y="776"/>
                </a:cubicBezTo>
                <a:cubicBezTo>
                  <a:pt x="775" y="714"/>
                  <a:pt x="740" y="655"/>
                  <a:pt x="740" y="595"/>
                </a:cubicBezTo>
                <a:cubicBezTo>
                  <a:pt x="740" y="490"/>
                  <a:pt x="798" y="377"/>
                  <a:pt x="961" y="377"/>
                </a:cubicBezTo>
                <a:cubicBezTo>
                  <a:pt x="1124" y="377"/>
                  <a:pt x="1181" y="490"/>
                  <a:pt x="1181" y="595"/>
                </a:cubicBezTo>
                <a:cubicBezTo>
                  <a:pt x="1181" y="655"/>
                  <a:pt x="1147" y="714"/>
                  <a:pt x="1110" y="776"/>
                </a:cubicBezTo>
                <a:lnTo>
                  <a:pt x="1110" y="776"/>
                </a:lnTo>
                <a:close/>
                <a:moveTo>
                  <a:pt x="986" y="550"/>
                </a:moveTo>
                <a:lnTo>
                  <a:pt x="986" y="550"/>
                </a:lnTo>
                <a:cubicBezTo>
                  <a:pt x="986" y="548"/>
                  <a:pt x="987" y="546"/>
                  <a:pt x="991" y="546"/>
                </a:cubicBezTo>
                <a:lnTo>
                  <a:pt x="993" y="545"/>
                </a:lnTo>
                <a:cubicBezTo>
                  <a:pt x="997" y="545"/>
                  <a:pt x="1001" y="547"/>
                  <a:pt x="1003" y="550"/>
                </a:cubicBezTo>
                <a:cubicBezTo>
                  <a:pt x="1003" y="551"/>
                  <a:pt x="1005" y="554"/>
                  <a:pt x="1002" y="560"/>
                </a:cubicBezTo>
                <a:cubicBezTo>
                  <a:pt x="1000" y="563"/>
                  <a:pt x="996" y="566"/>
                  <a:pt x="991" y="568"/>
                </a:cubicBezTo>
                <a:cubicBezTo>
                  <a:pt x="987" y="563"/>
                  <a:pt x="984" y="557"/>
                  <a:pt x="986" y="550"/>
                </a:cubicBezTo>
                <a:lnTo>
                  <a:pt x="986" y="550"/>
                </a:lnTo>
                <a:close/>
                <a:moveTo>
                  <a:pt x="919" y="550"/>
                </a:moveTo>
                <a:lnTo>
                  <a:pt x="919" y="550"/>
                </a:lnTo>
                <a:cubicBezTo>
                  <a:pt x="921" y="547"/>
                  <a:pt x="925" y="545"/>
                  <a:pt x="929" y="545"/>
                </a:cubicBezTo>
                <a:lnTo>
                  <a:pt x="931" y="546"/>
                </a:lnTo>
                <a:cubicBezTo>
                  <a:pt x="935" y="546"/>
                  <a:pt x="935" y="548"/>
                  <a:pt x="936" y="550"/>
                </a:cubicBezTo>
                <a:cubicBezTo>
                  <a:pt x="938" y="557"/>
                  <a:pt x="935" y="563"/>
                  <a:pt x="931" y="568"/>
                </a:cubicBezTo>
                <a:cubicBezTo>
                  <a:pt x="925" y="566"/>
                  <a:pt x="921" y="563"/>
                  <a:pt x="920" y="560"/>
                </a:cubicBezTo>
                <a:cubicBezTo>
                  <a:pt x="916" y="554"/>
                  <a:pt x="918" y="551"/>
                  <a:pt x="919" y="550"/>
                </a:cubicBezTo>
                <a:lnTo>
                  <a:pt x="919" y="550"/>
                </a:lnTo>
                <a:close/>
                <a:moveTo>
                  <a:pt x="936" y="742"/>
                </a:moveTo>
                <a:lnTo>
                  <a:pt x="936" y="742"/>
                </a:lnTo>
                <a:cubicBezTo>
                  <a:pt x="929" y="675"/>
                  <a:pt x="920" y="633"/>
                  <a:pt x="911" y="606"/>
                </a:cubicBezTo>
                <a:cubicBezTo>
                  <a:pt x="919" y="602"/>
                  <a:pt x="927" y="598"/>
                  <a:pt x="933" y="593"/>
                </a:cubicBezTo>
                <a:lnTo>
                  <a:pt x="936" y="590"/>
                </a:lnTo>
                <a:cubicBezTo>
                  <a:pt x="945" y="593"/>
                  <a:pt x="954" y="594"/>
                  <a:pt x="961" y="594"/>
                </a:cubicBezTo>
                <a:cubicBezTo>
                  <a:pt x="967" y="594"/>
                  <a:pt x="976" y="593"/>
                  <a:pt x="986" y="590"/>
                </a:cubicBezTo>
                <a:lnTo>
                  <a:pt x="989" y="593"/>
                </a:lnTo>
                <a:cubicBezTo>
                  <a:pt x="995" y="598"/>
                  <a:pt x="1003" y="602"/>
                  <a:pt x="1011" y="606"/>
                </a:cubicBezTo>
                <a:cubicBezTo>
                  <a:pt x="1001" y="633"/>
                  <a:pt x="993" y="675"/>
                  <a:pt x="985" y="742"/>
                </a:cubicBezTo>
                <a:cubicBezTo>
                  <a:pt x="976" y="828"/>
                  <a:pt x="972" y="918"/>
                  <a:pt x="971" y="961"/>
                </a:cubicBezTo>
                <a:lnTo>
                  <a:pt x="950" y="961"/>
                </a:lnTo>
                <a:cubicBezTo>
                  <a:pt x="949" y="918"/>
                  <a:pt x="946" y="828"/>
                  <a:pt x="936" y="742"/>
                </a:cubicBezTo>
                <a:lnTo>
                  <a:pt x="936" y="742"/>
                </a:lnTo>
                <a:close/>
                <a:moveTo>
                  <a:pt x="961" y="311"/>
                </a:moveTo>
                <a:lnTo>
                  <a:pt x="961" y="311"/>
                </a:lnTo>
                <a:cubicBezTo>
                  <a:pt x="789" y="311"/>
                  <a:pt x="674" y="425"/>
                  <a:pt x="674" y="595"/>
                </a:cubicBezTo>
                <a:cubicBezTo>
                  <a:pt x="674" y="673"/>
                  <a:pt x="715" y="742"/>
                  <a:pt x="755" y="810"/>
                </a:cubicBezTo>
                <a:cubicBezTo>
                  <a:pt x="793" y="873"/>
                  <a:pt x="828" y="933"/>
                  <a:pt x="828" y="994"/>
                </a:cubicBezTo>
                <a:cubicBezTo>
                  <a:pt x="828" y="1012"/>
                  <a:pt x="843" y="1027"/>
                  <a:pt x="861" y="1027"/>
                </a:cubicBezTo>
                <a:lnTo>
                  <a:pt x="1060" y="1027"/>
                </a:lnTo>
                <a:cubicBezTo>
                  <a:pt x="1079" y="1027"/>
                  <a:pt x="1094" y="1012"/>
                  <a:pt x="1094" y="994"/>
                </a:cubicBezTo>
                <a:cubicBezTo>
                  <a:pt x="1094" y="933"/>
                  <a:pt x="1129" y="873"/>
                  <a:pt x="1167" y="810"/>
                </a:cubicBezTo>
                <a:cubicBezTo>
                  <a:pt x="1207" y="742"/>
                  <a:pt x="1248" y="673"/>
                  <a:pt x="1248" y="595"/>
                </a:cubicBezTo>
                <a:cubicBezTo>
                  <a:pt x="1248" y="425"/>
                  <a:pt x="1133" y="311"/>
                  <a:pt x="961" y="311"/>
                </a:cubicBezTo>
                <a:lnTo>
                  <a:pt x="961" y="311"/>
                </a:lnTo>
                <a:close/>
                <a:moveTo>
                  <a:pt x="1097" y="1095"/>
                </a:moveTo>
                <a:lnTo>
                  <a:pt x="1097" y="1095"/>
                </a:lnTo>
                <a:cubicBezTo>
                  <a:pt x="1097" y="1076"/>
                  <a:pt x="1081" y="1060"/>
                  <a:pt x="1062" y="1060"/>
                </a:cubicBezTo>
                <a:lnTo>
                  <a:pt x="860" y="1060"/>
                </a:lnTo>
                <a:cubicBezTo>
                  <a:pt x="840" y="1060"/>
                  <a:pt x="825" y="1076"/>
                  <a:pt x="825" y="1095"/>
                </a:cubicBezTo>
                <a:cubicBezTo>
                  <a:pt x="825" y="1108"/>
                  <a:pt x="833" y="1120"/>
                  <a:pt x="844" y="1126"/>
                </a:cubicBezTo>
                <a:cubicBezTo>
                  <a:pt x="834" y="1132"/>
                  <a:pt x="826" y="1143"/>
                  <a:pt x="826" y="1156"/>
                </a:cubicBezTo>
                <a:cubicBezTo>
                  <a:pt x="826" y="1173"/>
                  <a:pt x="838" y="1187"/>
                  <a:pt x="854" y="1190"/>
                </a:cubicBezTo>
                <a:cubicBezTo>
                  <a:pt x="848" y="1196"/>
                  <a:pt x="844" y="1205"/>
                  <a:pt x="844" y="1214"/>
                </a:cubicBezTo>
                <a:cubicBezTo>
                  <a:pt x="844" y="1234"/>
                  <a:pt x="859" y="1249"/>
                  <a:pt x="879" y="1249"/>
                </a:cubicBezTo>
                <a:cubicBezTo>
                  <a:pt x="884" y="1249"/>
                  <a:pt x="889" y="1249"/>
                  <a:pt x="894" y="1249"/>
                </a:cubicBezTo>
                <a:cubicBezTo>
                  <a:pt x="904" y="1274"/>
                  <a:pt x="934" y="1292"/>
                  <a:pt x="961" y="1292"/>
                </a:cubicBezTo>
                <a:cubicBezTo>
                  <a:pt x="988" y="1292"/>
                  <a:pt x="1017" y="1275"/>
                  <a:pt x="1028" y="1250"/>
                </a:cubicBezTo>
                <a:cubicBezTo>
                  <a:pt x="1032" y="1250"/>
                  <a:pt x="1037" y="1249"/>
                  <a:pt x="1043" y="1249"/>
                </a:cubicBezTo>
                <a:cubicBezTo>
                  <a:pt x="1062" y="1249"/>
                  <a:pt x="1078" y="1234"/>
                  <a:pt x="1078" y="1214"/>
                </a:cubicBezTo>
                <a:cubicBezTo>
                  <a:pt x="1078" y="1205"/>
                  <a:pt x="1074" y="1196"/>
                  <a:pt x="1068" y="1190"/>
                </a:cubicBezTo>
                <a:cubicBezTo>
                  <a:pt x="1083" y="1187"/>
                  <a:pt x="1095" y="1173"/>
                  <a:pt x="1095" y="1156"/>
                </a:cubicBezTo>
                <a:cubicBezTo>
                  <a:pt x="1095" y="1143"/>
                  <a:pt x="1088" y="1132"/>
                  <a:pt x="1078" y="1126"/>
                </a:cubicBezTo>
                <a:cubicBezTo>
                  <a:pt x="1089" y="1120"/>
                  <a:pt x="1097" y="1108"/>
                  <a:pt x="1097" y="1095"/>
                </a:cubicBezTo>
                <a:lnTo>
                  <a:pt x="1097" y="1095"/>
                </a:lnTo>
                <a:close/>
                <a:moveTo>
                  <a:pt x="1417" y="1288"/>
                </a:moveTo>
                <a:lnTo>
                  <a:pt x="1417" y="1288"/>
                </a:lnTo>
                <a:cubicBezTo>
                  <a:pt x="1417" y="1075"/>
                  <a:pt x="1349" y="947"/>
                  <a:pt x="1214" y="844"/>
                </a:cubicBezTo>
                <a:cubicBezTo>
                  <a:pt x="1212" y="847"/>
                  <a:pt x="1211" y="850"/>
                  <a:pt x="1209" y="853"/>
                </a:cubicBezTo>
                <a:cubicBezTo>
                  <a:pt x="1190" y="884"/>
                  <a:pt x="1172" y="915"/>
                  <a:pt x="1159" y="945"/>
                </a:cubicBezTo>
                <a:cubicBezTo>
                  <a:pt x="1162" y="948"/>
                  <a:pt x="1165" y="951"/>
                  <a:pt x="1169" y="954"/>
                </a:cubicBezTo>
                <a:cubicBezTo>
                  <a:pt x="1457" y="1201"/>
                  <a:pt x="1240" y="1427"/>
                  <a:pt x="1198" y="1462"/>
                </a:cubicBezTo>
                <a:cubicBezTo>
                  <a:pt x="1065" y="1575"/>
                  <a:pt x="849" y="1559"/>
                  <a:pt x="753" y="1462"/>
                </a:cubicBezTo>
                <a:cubicBezTo>
                  <a:pt x="645" y="1353"/>
                  <a:pt x="571" y="1258"/>
                  <a:pt x="489" y="1236"/>
                </a:cubicBezTo>
                <a:cubicBezTo>
                  <a:pt x="420" y="1218"/>
                  <a:pt x="361" y="1202"/>
                  <a:pt x="336" y="1182"/>
                </a:cubicBezTo>
                <a:cubicBezTo>
                  <a:pt x="272" y="1132"/>
                  <a:pt x="311" y="1027"/>
                  <a:pt x="314" y="1020"/>
                </a:cubicBezTo>
                <a:cubicBezTo>
                  <a:pt x="342" y="957"/>
                  <a:pt x="393" y="903"/>
                  <a:pt x="463" y="864"/>
                </a:cubicBezTo>
                <a:cubicBezTo>
                  <a:pt x="534" y="824"/>
                  <a:pt x="574" y="809"/>
                  <a:pt x="673" y="803"/>
                </a:cubicBezTo>
                <a:cubicBezTo>
                  <a:pt x="653" y="767"/>
                  <a:pt x="633" y="731"/>
                  <a:pt x="620" y="693"/>
                </a:cubicBezTo>
                <a:cubicBezTo>
                  <a:pt x="383" y="720"/>
                  <a:pt x="274" y="830"/>
                  <a:pt x="210" y="974"/>
                </a:cubicBezTo>
                <a:cubicBezTo>
                  <a:pt x="137" y="1139"/>
                  <a:pt x="137" y="1176"/>
                  <a:pt x="129" y="1213"/>
                </a:cubicBezTo>
                <a:cubicBezTo>
                  <a:pt x="122" y="1251"/>
                  <a:pt x="152" y="1306"/>
                  <a:pt x="159" y="1321"/>
                </a:cubicBezTo>
                <a:cubicBezTo>
                  <a:pt x="166" y="1336"/>
                  <a:pt x="147" y="1359"/>
                  <a:pt x="128" y="1386"/>
                </a:cubicBezTo>
                <a:cubicBezTo>
                  <a:pt x="128" y="1386"/>
                  <a:pt x="8" y="1551"/>
                  <a:pt x="8" y="1574"/>
                </a:cubicBezTo>
                <a:cubicBezTo>
                  <a:pt x="8" y="1574"/>
                  <a:pt x="0" y="1622"/>
                  <a:pt x="102" y="1641"/>
                </a:cubicBezTo>
                <a:cubicBezTo>
                  <a:pt x="137" y="1648"/>
                  <a:pt x="93" y="1698"/>
                  <a:pt x="100" y="1728"/>
                </a:cubicBezTo>
                <a:cubicBezTo>
                  <a:pt x="107" y="1758"/>
                  <a:pt x="134" y="1765"/>
                  <a:pt x="135" y="1769"/>
                </a:cubicBezTo>
                <a:cubicBezTo>
                  <a:pt x="136" y="1774"/>
                  <a:pt x="133" y="1767"/>
                  <a:pt x="122" y="1791"/>
                </a:cubicBezTo>
                <a:cubicBezTo>
                  <a:pt x="122" y="1791"/>
                  <a:pt x="107" y="1822"/>
                  <a:pt x="141" y="1848"/>
                </a:cubicBezTo>
                <a:cubicBezTo>
                  <a:pt x="141" y="1848"/>
                  <a:pt x="159" y="1854"/>
                  <a:pt x="145" y="1907"/>
                </a:cubicBezTo>
                <a:cubicBezTo>
                  <a:pt x="145" y="1907"/>
                  <a:pt x="120" y="2035"/>
                  <a:pt x="212" y="2055"/>
                </a:cubicBezTo>
                <a:cubicBezTo>
                  <a:pt x="304" y="2075"/>
                  <a:pt x="430" y="2052"/>
                  <a:pt x="477" y="2114"/>
                </a:cubicBezTo>
                <a:cubicBezTo>
                  <a:pt x="524" y="2177"/>
                  <a:pt x="474" y="2245"/>
                  <a:pt x="507" y="2402"/>
                </a:cubicBezTo>
                <a:lnTo>
                  <a:pt x="1238" y="2402"/>
                </a:lnTo>
                <a:cubicBezTo>
                  <a:pt x="1238" y="2402"/>
                  <a:pt x="1201" y="1981"/>
                  <a:pt x="1208" y="1913"/>
                </a:cubicBezTo>
                <a:cubicBezTo>
                  <a:pt x="1225" y="1741"/>
                  <a:pt x="1417" y="1595"/>
                  <a:pt x="1417" y="128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GB">
              <a:solidFill>
                <a:srgbClr val="6D6F73"/>
              </a:solidFill>
            </a:endParaRPr>
          </a:p>
        </p:txBody>
      </p:sp>
      <p:grpSp>
        <p:nvGrpSpPr>
          <p:cNvPr id="23" name="Group 22"/>
          <p:cNvGrpSpPr/>
          <p:nvPr/>
        </p:nvGrpSpPr>
        <p:grpSpPr>
          <a:xfrm>
            <a:off x="786450" y="1981201"/>
            <a:ext cx="613938" cy="691093"/>
            <a:chOff x="200368" y="1177635"/>
            <a:chExt cx="992187" cy="995363"/>
          </a:xfrm>
          <a:solidFill>
            <a:schemeClr val="bg1"/>
          </a:solidFill>
        </p:grpSpPr>
        <p:sp>
          <p:nvSpPr>
            <p:cNvPr id="24" name="Freeform 5"/>
            <p:cNvSpPr>
              <a:spLocks/>
            </p:cNvSpPr>
            <p:nvPr/>
          </p:nvSpPr>
          <p:spPr bwMode="auto">
            <a:xfrm>
              <a:off x="200368" y="1177635"/>
              <a:ext cx="962025" cy="573088"/>
            </a:xfrm>
            <a:custGeom>
              <a:avLst/>
              <a:gdLst>
                <a:gd name="T0" fmla="*/ 2469 w 2469"/>
                <a:gd name="T1" fmla="*/ 0 h 1469"/>
                <a:gd name="T2" fmla="*/ 2469 w 2469"/>
                <a:gd name="T3" fmla="*/ 0 h 1469"/>
                <a:gd name="T4" fmla="*/ 0 w 2469"/>
                <a:gd name="T5" fmla="*/ 1056 h 1469"/>
                <a:gd name="T6" fmla="*/ 1006 w 2469"/>
                <a:gd name="T7" fmla="*/ 1469 h 1469"/>
                <a:gd name="T8" fmla="*/ 2469 w 2469"/>
                <a:gd name="T9" fmla="*/ 0 h 1469"/>
              </a:gdLst>
              <a:ahLst/>
              <a:cxnLst>
                <a:cxn ang="0">
                  <a:pos x="T0" y="T1"/>
                </a:cxn>
                <a:cxn ang="0">
                  <a:pos x="T2" y="T3"/>
                </a:cxn>
                <a:cxn ang="0">
                  <a:pos x="T4" y="T5"/>
                </a:cxn>
                <a:cxn ang="0">
                  <a:pos x="T6" y="T7"/>
                </a:cxn>
                <a:cxn ang="0">
                  <a:pos x="T8" y="T9"/>
                </a:cxn>
              </a:cxnLst>
              <a:rect l="0" t="0" r="r" b="b"/>
              <a:pathLst>
                <a:path w="2469" h="1469">
                  <a:moveTo>
                    <a:pt x="2469" y="0"/>
                  </a:moveTo>
                  <a:lnTo>
                    <a:pt x="2469" y="0"/>
                  </a:lnTo>
                  <a:lnTo>
                    <a:pt x="0" y="1056"/>
                  </a:lnTo>
                  <a:lnTo>
                    <a:pt x="1006" y="1469"/>
                  </a:lnTo>
                  <a:lnTo>
                    <a:pt x="24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GB">
                <a:solidFill>
                  <a:srgbClr val="6D6F73"/>
                </a:solidFill>
              </a:endParaRPr>
            </a:p>
          </p:txBody>
        </p:sp>
        <p:sp>
          <p:nvSpPr>
            <p:cNvPr id="25" name="Freeform 6"/>
            <p:cNvSpPr>
              <a:spLocks/>
            </p:cNvSpPr>
            <p:nvPr/>
          </p:nvSpPr>
          <p:spPr bwMode="auto">
            <a:xfrm>
              <a:off x="621055" y="1206210"/>
              <a:ext cx="571500" cy="966788"/>
            </a:xfrm>
            <a:custGeom>
              <a:avLst/>
              <a:gdLst>
                <a:gd name="T0" fmla="*/ 1463 w 1463"/>
                <a:gd name="T1" fmla="*/ 0 h 2479"/>
                <a:gd name="T2" fmla="*/ 1463 w 1463"/>
                <a:gd name="T3" fmla="*/ 0 h 2479"/>
                <a:gd name="T4" fmla="*/ 0 w 1463"/>
                <a:gd name="T5" fmla="*/ 1469 h 2479"/>
                <a:gd name="T6" fmla="*/ 411 w 1463"/>
                <a:gd name="T7" fmla="*/ 2479 h 2479"/>
                <a:gd name="T8" fmla="*/ 1463 w 1463"/>
                <a:gd name="T9" fmla="*/ 0 h 2479"/>
              </a:gdLst>
              <a:ahLst/>
              <a:cxnLst>
                <a:cxn ang="0">
                  <a:pos x="T0" y="T1"/>
                </a:cxn>
                <a:cxn ang="0">
                  <a:pos x="T2" y="T3"/>
                </a:cxn>
                <a:cxn ang="0">
                  <a:pos x="T4" y="T5"/>
                </a:cxn>
                <a:cxn ang="0">
                  <a:pos x="T6" y="T7"/>
                </a:cxn>
                <a:cxn ang="0">
                  <a:pos x="T8" y="T9"/>
                </a:cxn>
              </a:cxnLst>
              <a:rect l="0" t="0" r="r" b="b"/>
              <a:pathLst>
                <a:path w="1463" h="2479">
                  <a:moveTo>
                    <a:pt x="1463" y="0"/>
                  </a:moveTo>
                  <a:lnTo>
                    <a:pt x="1463" y="0"/>
                  </a:lnTo>
                  <a:lnTo>
                    <a:pt x="0" y="1469"/>
                  </a:lnTo>
                  <a:lnTo>
                    <a:pt x="411" y="2479"/>
                  </a:lnTo>
                  <a:lnTo>
                    <a:pt x="14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GB">
                <a:solidFill>
                  <a:srgbClr val="6D6F73"/>
                </a:solidFill>
              </a:endParaRPr>
            </a:p>
          </p:txBody>
        </p:sp>
      </p:grpSp>
      <p:pic>
        <p:nvPicPr>
          <p:cNvPr id="26" name="Picture 25"/>
          <p:cNvPicPr>
            <a:picLocks noChangeAspect="1"/>
          </p:cNvPicPr>
          <p:nvPr/>
        </p:nvPicPr>
        <p:blipFill>
          <a:blip r:embed="rId3" cstate="screen">
            <a:duotone>
              <a:prstClr val="black"/>
              <a:schemeClr val="bg1">
                <a:tint val="45000"/>
                <a:satMod val="400000"/>
              </a:schemeClr>
            </a:duotone>
            <a:lum bright="40000" contrast="40000"/>
            <a:extLst>
              <a:ext uri="{28A0092B-C50C-407E-A947-70E740481C1C}">
                <a14:useLocalDpi xmlns:a14="http://schemas.microsoft.com/office/drawing/2010/main"/>
              </a:ext>
            </a:extLst>
          </a:blip>
          <a:stretch>
            <a:fillRect/>
          </a:stretch>
        </p:blipFill>
        <p:spPr>
          <a:xfrm>
            <a:off x="5971128" y="1954330"/>
            <a:ext cx="693732" cy="693732"/>
          </a:xfrm>
          <a:prstGeom prst="rect">
            <a:avLst/>
          </a:prstGeom>
        </p:spPr>
      </p:pic>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01189" y="2040734"/>
            <a:ext cx="596468" cy="491012"/>
          </a:xfrm>
          <a:prstGeom prst="rect">
            <a:avLst/>
          </a:prstGeom>
        </p:spPr>
      </p:pic>
    </p:spTree>
    <p:extLst>
      <p:ext uri="{BB962C8B-B14F-4D97-AF65-F5344CB8AC3E}">
        <p14:creationId xmlns:p14="http://schemas.microsoft.com/office/powerpoint/2010/main" val="15882572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17</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9" y="-21341"/>
            <a:ext cx="4705116"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smtClean="0"/>
              <a:t>ACS Capabilities</a:t>
            </a:r>
            <a:endParaRPr lang="en-US" kern="0" dirty="0"/>
          </a:p>
        </p:txBody>
      </p:sp>
      <p:pic>
        <p:nvPicPr>
          <p:cNvPr id="8"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3400" y="1012826"/>
            <a:ext cx="4572000" cy="4212435"/>
          </a:xfrm>
          <a:prstGeom prst="rect">
            <a:avLst/>
          </a:prstGeom>
        </p:spPr>
        <p:txBody>
          <a:bodyPr>
            <a:spAutoFit/>
          </a:bodyPr>
          <a:lstStyle/>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3" action="ppaction://hlinksldjump"/>
              </a:rPr>
              <a:t>Desktop Sync</a:t>
            </a:r>
            <a:endParaRPr lang="en-GB" sz="1800" dirty="0">
              <a:latin typeface="Calibri" panose="020F0502020204030204" pitchFamily="34" charset="0"/>
              <a:hlinkClick r:id="rId4" action="ppaction://hlinksldjump"/>
            </a:endParaRPr>
          </a:p>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4" action="ppaction://hlinksldjump"/>
              </a:rPr>
              <a:t>Search and discovery</a:t>
            </a:r>
            <a:endParaRPr lang="en-GB" sz="1800" dirty="0">
              <a:latin typeface="Calibri" panose="020F0502020204030204" pitchFamily="34" charset="0"/>
            </a:endParaRPr>
          </a:p>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5" action="ppaction://hlinksldjump"/>
              </a:rPr>
              <a:t>Share and collaboration web access</a:t>
            </a:r>
            <a:endParaRPr lang="en-GB" sz="1800" dirty="0">
              <a:latin typeface="Calibri" panose="020F0502020204030204" pitchFamily="34" charset="0"/>
            </a:endParaRPr>
          </a:p>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6" action="ppaction://hlinksldjump"/>
              </a:rPr>
              <a:t>Open Mobile Access</a:t>
            </a:r>
            <a:endParaRPr lang="en-GB" sz="1800" dirty="0">
              <a:latin typeface="Calibri" panose="020F0502020204030204" pitchFamily="34" charset="0"/>
            </a:endParaRPr>
          </a:p>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7" action="ppaction://hlinksldjump"/>
              </a:rPr>
              <a:t>Office &amp;</a:t>
            </a:r>
            <a:r>
              <a:rPr lang="en-GB" sz="1800" dirty="0">
                <a:latin typeface="Calibri" panose="020F0502020204030204" pitchFamily="34" charset="0"/>
              </a:rPr>
              <a:t> </a:t>
            </a:r>
            <a:r>
              <a:rPr lang="en-GB" sz="1800" dirty="0">
                <a:latin typeface="Calibri" panose="020F0502020204030204" pitchFamily="34" charset="0"/>
                <a:hlinkClick r:id="rId8" action="ppaction://hlinksldjump"/>
              </a:rPr>
              <a:t>Google Integration</a:t>
            </a:r>
            <a:endParaRPr lang="en-GB" sz="1800" dirty="0">
              <a:latin typeface="Calibri" panose="020F0502020204030204" pitchFamily="34" charset="0"/>
            </a:endParaRPr>
          </a:p>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9" action="ppaction://hlinksldjump"/>
              </a:rPr>
              <a:t>Hybrid cloud sync</a:t>
            </a:r>
            <a:endParaRPr lang="en-GB" sz="1800" dirty="0">
              <a:latin typeface="Calibri" panose="020F0502020204030204" pitchFamily="34" charset="0"/>
            </a:endParaRPr>
          </a:p>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10" action="ppaction://hlinksldjump"/>
              </a:rPr>
              <a:t>Flexible Data Model &amp; Rules</a:t>
            </a:r>
            <a:endParaRPr lang="en-GB" sz="1800" dirty="0">
              <a:latin typeface="Calibri" panose="020F0502020204030204" pitchFamily="34" charset="0"/>
            </a:endParaRPr>
          </a:p>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11" action="ppaction://hlinksldjump"/>
              </a:rPr>
              <a:t>Smart folders</a:t>
            </a:r>
            <a:endParaRPr lang="en-GB" sz="1800" dirty="0">
              <a:latin typeface="Calibri" panose="020F0502020204030204" pitchFamily="34" charset="0"/>
            </a:endParaRPr>
          </a:p>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12" action="ppaction://hlinksldjump"/>
              </a:rPr>
              <a:t>Workflow</a:t>
            </a:r>
            <a:endParaRPr lang="en-GB" sz="1800" dirty="0">
              <a:latin typeface="Calibri" panose="020F0502020204030204" pitchFamily="34" charset="0"/>
            </a:endParaRPr>
          </a:p>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13" action="ppaction://hlinksldjump"/>
              </a:rPr>
              <a:t>Information Capture &amp; display</a:t>
            </a:r>
            <a:endParaRPr lang="en-GB" sz="1800" dirty="0">
              <a:latin typeface="Calibri" panose="020F0502020204030204" pitchFamily="34" charset="0"/>
            </a:endParaRPr>
          </a:p>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14" action="ppaction://hlinksldjump"/>
              </a:rPr>
              <a:t>Security and Auditing</a:t>
            </a:r>
            <a:r>
              <a:rPr lang="en-GB" sz="1800" dirty="0">
                <a:latin typeface="Calibri" panose="020F0502020204030204" pitchFamily="34" charset="0"/>
              </a:rPr>
              <a:t> </a:t>
            </a:r>
          </a:p>
          <a:p>
            <a:pPr marL="171450" indent="-171450" defTabSz="685800">
              <a:lnSpc>
                <a:spcPct val="90000"/>
              </a:lnSpc>
              <a:spcBef>
                <a:spcPts val="750"/>
              </a:spcBef>
              <a:buFont typeface="Arial" panose="020B0604020202020204" pitchFamily="34" charset="0"/>
              <a:buChar char="•"/>
            </a:pPr>
            <a:r>
              <a:rPr lang="en-GB" sz="1800" dirty="0">
                <a:latin typeface="Calibri" panose="020F0502020204030204" pitchFamily="34" charset="0"/>
                <a:hlinkClick r:id="rId15" action="ppaction://hlinksldjump"/>
              </a:rPr>
              <a:t>Easy Administration</a:t>
            </a:r>
            <a:endParaRPr lang="en-GB" sz="1800" dirty="0">
              <a:latin typeface="Calibri" panose="020F0502020204030204" pitchFamily="34" charset="0"/>
            </a:endParaRPr>
          </a:p>
        </p:txBody>
      </p:sp>
    </p:spTree>
    <p:extLst>
      <p:ext uri="{BB962C8B-B14F-4D97-AF65-F5344CB8AC3E}">
        <p14:creationId xmlns:p14="http://schemas.microsoft.com/office/powerpoint/2010/main" val="41711027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18</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8" y="-21341"/>
            <a:ext cx="6078421"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sz="2400" kern="0" dirty="0"/>
              <a:t>ACS </a:t>
            </a:r>
            <a:r>
              <a:rPr lang="en-US" sz="2400" kern="0" dirty="0" smtClean="0"/>
              <a:t>Capabilities </a:t>
            </a:r>
            <a:r>
              <a:rPr lang="en-US" sz="2400" kern="0" dirty="0" smtClean="0"/>
              <a:t>- Desktop </a:t>
            </a:r>
            <a:r>
              <a:rPr lang="en-US" sz="2400" kern="0" dirty="0"/>
              <a:t>Sync for Windows</a:t>
            </a:r>
          </a:p>
        </p:txBody>
      </p:sp>
      <p:pic>
        <p:nvPicPr>
          <p:cNvPr id="8"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173355" y="1283022"/>
            <a:ext cx="8797290" cy="4291956"/>
          </a:xfrm>
          <a:prstGeom prst="rect">
            <a:avLst/>
          </a:prstGeom>
        </p:spPr>
      </p:pic>
    </p:spTree>
    <p:extLst>
      <p:ext uri="{BB962C8B-B14F-4D97-AF65-F5344CB8AC3E}">
        <p14:creationId xmlns:p14="http://schemas.microsoft.com/office/powerpoint/2010/main" val="299426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19</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9" y="-21341"/>
            <a:ext cx="6111078"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sz="2400" kern="0" dirty="0"/>
              <a:t>ACS Capabilities - </a:t>
            </a:r>
            <a:r>
              <a:rPr lang="en-US" sz="2400" kern="0" dirty="0" smtClean="0"/>
              <a:t>Powerful </a:t>
            </a:r>
            <a:r>
              <a:rPr lang="en-US" sz="2400" kern="0" dirty="0"/>
              <a:t>Search &amp; Discovery</a:t>
            </a:r>
          </a:p>
        </p:txBody>
      </p:sp>
      <p:pic>
        <p:nvPicPr>
          <p:cNvPr id="8"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316353" y="944680"/>
            <a:ext cx="8468078" cy="4602879"/>
          </a:xfrm>
          <a:prstGeom prst="rect">
            <a:avLst/>
          </a:prstGeom>
        </p:spPr>
      </p:pic>
    </p:spTree>
    <p:extLst>
      <p:ext uri="{BB962C8B-B14F-4D97-AF65-F5344CB8AC3E}">
        <p14:creationId xmlns:p14="http://schemas.microsoft.com/office/powerpoint/2010/main" val="3415662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Table of Contents </a:t>
            </a:r>
            <a:endParaRPr lang="en-US" dirty="0"/>
          </a:p>
        </p:txBody>
      </p:sp>
      <p:graphicFrame>
        <p:nvGraphicFramePr>
          <p:cNvPr id="3" name="Group 26"/>
          <p:cNvGraphicFramePr>
            <a:graphicFrameLocks noGrp="1"/>
          </p:cNvGraphicFramePr>
          <p:nvPr>
            <p:extLst>
              <p:ext uri="{D42A27DB-BD31-4B8C-83A1-F6EECF244321}">
                <p14:modId xmlns:p14="http://schemas.microsoft.com/office/powerpoint/2010/main" val="4031487724"/>
              </p:ext>
            </p:extLst>
          </p:nvPr>
        </p:nvGraphicFramePr>
        <p:xfrm>
          <a:off x="441274" y="981075"/>
          <a:ext cx="8161813" cy="3034048"/>
        </p:xfrm>
        <a:graphic>
          <a:graphicData uri="http://schemas.openxmlformats.org/drawingml/2006/table">
            <a:tbl>
              <a:tblPr>
                <a:effectLst/>
              </a:tblPr>
              <a:tblGrid>
                <a:gridCol w="8161813">
                  <a:extLst>
                    <a:ext uri="{9D8B030D-6E8A-4147-A177-3AD203B41FA5}">
                      <a16:colId xmlns:a16="http://schemas.microsoft.com/office/drawing/2014/main" val="20000"/>
                    </a:ext>
                  </a:extLst>
                </a:gridCol>
              </a:tblGrid>
              <a:tr h="379256">
                <a:tc>
                  <a:txBody>
                    <a:bodyPr/>
                    <a:lstStyle/>
                    <a:p>
                      <a:pPr marL="800100" lvl="1" indent="-342900">
                        <a:lnSpc>
                          <a:spcPct val="115000"/>
                        </a:lnSpc>
                        <a:buSzPts val="1000"/>
                        <a:buFont typeface="Wingdings" panose="05000000000000000000" pitchFamily="2" charset="2"/>
                        <a:buChar char="Ø"/>
                        <a:tabLst>
                          <a:tab pos="457200" algn="l"/>
                        </a:tabLst>
                      </a:pPr>
                      <a:r>
                        <a:rPr lang="en-US" sz="1400" dirty="0" smtClean="0">
                          <a:latin typeface="Calibri" panose="020F0502020204030204" pitchFamily="34" charset="0"/>
                          <a:ea typeface="Times New Roman"/>
                          <a:cs typeface="Times New Roman"/>
                        </a:rPr>
                        <a:t>ECM Overview</a:t>
                      </a:r>
                    </a:p>
                  </a:txBody>
                  <a:tcPr marL="91431" marR="91431" marT="45715" marB="45715" anchor="ctr" horzOverflow="overflow">
                    <a:lnL>
                      <a:noFill/>
                    </a:lnL>
                    <a:lnR>
                      <a:noFill/>
                    </a:lnR>
                    <a:lnT>
                      <a:noFill/>
                    </a:lnT>
                    <a:lnB w="12700" cap="flat" cmpd="sng" algn="ctr">
                      <a:solidFill>
                        <a:srgbClr val="00B05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79256">
                <a:tc>
                  <a:txBody>
                    <a:bodyPr/>
                    <a:lstStyle/>
                    <a:p>
                      <a:pPr marL="800100" lvl="1" indent="-342900">
                        <a:lnSpc>
                          <a:spcPct val="115000"/>
                        </a:lnSpc>
                        <a:buSzPts val="1000"/>
                        <a:buFont typeface="Wingdings" panose="05000000000000000000" pitchFamily="2" charset="2"/>
                        <a:buChar char="Ø"/>
                        <a:tabLst>
                          <a:tab pos="457200" algn="l"/>
                        </a:tabLst>
                      </a:pPr>
                      <a:r>
                        <a:rPr lang="en-US" sz="1400" dirty="0" smtClean="0">
                          <a:latin typeface="Calibri" panose="020F0502020204030204" pitchFamily="34" charset="0"/>
                          <a:ea typeface="Times New Roman"/>
                          <a:cs typeface="Times New Roman"/>
                        </a:rPr>
                        <a:t>Alfresco Overview</a:t>
                      </a:r>
                      <a:endParaRPr lang="en-US" sz="1400" dirty="0" smtClean="0">
                        <a:latin typeface="Calibri" panose="020F0502020204030204" pitchFamily="34" charset="0"/>
                        <a:ea typeface="Times New Roman"/>
                        <a:cs typeface="Times New Roman"/>
                      </a:endParaRPr>
                    </a:p>
                  </a:txBody>
                  <a:tcPr marL="91431" marR="91431" marT="45715" marB="45715" anchor="ctr" horzOverflow="overflow">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46808571"/>
                  </a:ext>
                </a:extLst>
              </a:tr>
              <a:tr h="379256">
                <a:tc>
                  <a:txBody>
                    <a:bodyPr/>
                    <a:lstStyle>
                      <a:defPPr>
                        <a:defRPr lang="en-US"/>
                      </a:defPPr>
                      <a:lvl1pPr marL="0" algn="l" defTabSz="457200" rtl="0" eaLnBrk="1" latinLnBrk="0" hangingPunct="1">
                        <a:defRPr sz="1800" kern="1200">
                          <a:solidFill>
                            <a:schemeClr val="tx1"/>
                          </a:solidFill>
                          <a:latin typeface="Verdana"/>
                        </a:defRPr>
                      </a:lvl1pPr>
                      <a:lvl2pPr marL="457200" algn="l" defTabSz="457200" rtl="0" eaLnBrk="1" latinLnBrk="0" hangingPunct="1">
                        <a:defRPr sz="1800" kern="1200">
                          <a:solidFill>
                            <a:schemeClr val="tx1"/>
                          </a:solidFill>
                          <a:latin typeface="Verdana"/>
                        </a:defRPr>
                      </a:lvl2pPr>
                      <a:lvl3pPr marL="914400" algn="l" defTabSz="457200" rtl="0" eaLnBrk="1" latinLnBrk="0" hangingPunct="1">
                        <a:defRPr sz="1800" kern="1200">
                          <a:solidFill>
                            <a:schemeClr val="tx1"/>
                          </a:solidFill>
                          <a:latin typeface="Verdana"/>
                        </a:defRPr>
                      </a:lvl3pPr>
                      <a:lvl4pPr marL="1371600" algn="l" defTabSz="457200" rtl="0" eaLnBrk="1" latinLnBrk="0" hangingPunct="1">
                        <a:defRPr sz="1800" kern="1200">
                          <a:solidFill>
                            <a:schemeClr val="tx1"/>
                          </a:solidFill>
                          <a:latin typeface="Verdana"/>
                        </a:defRPr>
                      </a:lvl4pPr>
                      <a:lvl5pPr marL="1828800" algn="l" defTabSz="457200" rtl="0" eaLnBrk="1" latinLnBrk="0" hangingPunct="1">
                        <a:defRPr sz="1800" kern="1200">
                          <a:solidFill>
                            <a:schemeClr val="tx1"/>
                          </a:solidFill>
                          <a:latin typeface="Verdana"/>
                        </a:defRPr>
                      </a:lvl5pPr>
                      <a:lvl6pPr marL="2286000" algn="l" defTabSz="457200" rtl="0" eaLnBrk="1" latinLnBrk="0" hangingPunct="1">
                        <a:defRPr sz="1800" kern="1200">
                          <a:solidFill>
                            <a:schemeClr val="tx1"/>
                          </a:solidFill>
                          <a:latin typeface="Verdana"/>
                        </a:defRPr>
                      </a:lvl6pPr>
                      <a:lvl7pPr marL="2743200" algn="l" defTabSz="457200" rtl="0" eaLnBrk="1" latinLnBrk="0" hangingPunct="1">
                        <a:defRPr sz="1800" kern="1200">
                          <a:solidFill>
                            <a:schemeClr val="tx1"/>
                          </a:solidFill>
                          <a:latin typeface="Verdana"/>
                        </a:defRPr>
                      </a:lvl7pPr>
                      <a:lvl8pPr marL="3200400" algn="l" defTabSz="457200" rtl="0" eaLnBrk="1" latinLnBrk="0" hangingPunct="1">
                        <a:defRPr sz="1800" kern="1200">
                          <a:solidFill>
                            <a:schemeClr val="tx1"/>
                          </a:solidFill>
                          <a:latin typeface="Verdana"/>
                        </a:defRPr>
                      </a:lvl8pPr>
                      <a:lvl9pPr marL="3657600" algn="l" defTabSz="457200" rtl="0" eaLnBrk="1" latinLnBrk="0" hangingPunct="1">
                        <a:defRPr sz="1800" kern="1200">
                          <a:solidFill>
                            <a:schemeClr val="tx1"/>
                          </a:solidFill>
                          <a:latin typeface="Verdana"/>
                        </a:defRPr>
                      </a:lvl9pPr>
                    </a:lstStyle>
                    <a:p>
                      <a:pPr marL="800100" lvl="1" indent="-342900">
                        <a:lnSpc>
                          <a:spcPct val="115000"/>
                        </a:lnSpc>
                        <a:buSzPts val="1000"/>
                        <a:buFont typeface="Wingdings" panose="05000000000000000000" pitchFamily="2" charset="2"/>
                        <a:buChar char="Ø"/>
                        <a:tabLst>
                          <a:tab pos="457200" algn="l"/>
                        </a:tabLst>
                      </a:pPr>
                      <a:r>
                        <a:rPr lang="en-US" sz="1400" dirty="0" smtClean="0">
                          <a:latin typeface="Calibri" panose="020F0502020204030204" pitchFamily="34" charset="0"/>
                          <a:ea typeface="Times New Roman"/>
                          <a:cs typeface="Times New Roman"/>
                        </a:rPr>
                        <a:t>Alfresco </a:t>
                      </a:r>
                      <a:r>
                        <a:rPr lang="en-US" sz="1400" dirty="0" smtClean="0">
                          <a:latin typeface="Calibri" panose="020F0502020204030204" pitchFamily="34" charset="0"/>
                          <a:ea typeface="Times New Roman"/>
                          <a:cs typeface="Times New Roman"/>
                        </a:rPr>
                        <a:t>Digital Business Platform</a:t>
                      </a:r>
                      <a:endParaRPr lang="en-US" sz="1400" dirty="0" smtClean="0">
                        <a:latin typeface="Calibri" panose="020F0502020204030204" pitchFamily="34" charset="0"/>
                        <a:ea typeface="Times New Roman"/>
                        <a:cs typeface="Times New Roman"/>
                      </a:endParaRPr>
                    </a:p>
                  </a:txBody>
                  <a:tcPr marL="91431" marR="91431" marT="45715" marB="45715" anchor="ctr" horzOverflow="overflow">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79256">
                <a:tc>
                  <a:txBody>
                    <a:bodyPr/>
                    <a:lstStyle/>
                    <a:p>
                      <a:pPr marL="800100" lvl="1" indent="-342900">
                        <a:lnSpc>
                          <a:spcPct val="115000"/>
                        </a:lnSpc>
                        <a:buSzPts val="1000"/>
                        <a:buFont typeface="Wingdings" panose="05000000000000000000" pitchFamily="2" charset="2"/>
                        <a:buChar char="Ø"/>
                        <a:tabLst>
                          <a:tab pos="457200" algn="l"/>
                        </a:tabLst>
                      </a:pPr>
                      <a:r>
                        <a:rPr lang="en-US" sz="1400" dirty="0" smtClean="0">
                          <a:latin typeface="Calibri" panose="020F0502020204030204" pitchFamily="34" charset="0"/>
                          <a:ea typeface="Times New Roman"/>
                          <a:cs typeface="Times New Roman"/>
                        </a:rPr>
                        <a:t>Alfresco ADF</a:t>
                      </a:r>
                      <a:endParaRPr lang="en-US" sz="1400" dirty="0" smtClean="0">
                        <a:latin typeface="Calibri" panose="020F0502020204030204" pitchFamily="34" charset="0"/>
                        <a:ea typeface="Times New Roman"/>
                        <a:cs typeface="Times New Roman"/>
                      </a:endParaRPr>
                    </a:p>
                  </a:txBody>
                  <a:tcPr marL="91431" marR="91431" marT="45715" marB="45715" anchor="ctr" horzOverflow="overflow">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4385394"/>
                  </a:ext>
                </a:extLst>
              </a:tr>
              <a:tr h="379256">
                <a:tc>
                  <a:txBody>
                    <a:bodyPr/>
                    <a:lstStyle/>
                    <a:p>
                      <a:pPr marL="800100" marR="0" lvl="1" indent="-342900" algn="l" defTabSz="457200" rtl="0" eaLnBrk="1" fontAlgn="auto" latinLnBrk="0" hangingPunct="1">
                        <a:lnSpc>
                          <a:spcPct val="115000"/>
                        </a:lnSpc>
                        <a:spcBef>
                          <a:spcPts val="0"/>
                        </a:spcBef>
                        <a:spcAft>
                          <a:spcPts val="0"/>
                        </a:spcAft>
                        <a:buClrTx/>
                        <a:buSzPts val="1000"/>
                        <a:buFont typeface="Wingdings" panose="05000000000000000000" pitchFamily="2" charset="2"/>
                        <a:buChar char="Ø"/>
                        <a:tabLst>
                          <a:tab pos="457200" algn="l"/>
                        </a:tabLst>
                        <a:defRPr/>
                      </a:pPr>
                      <a:r>
                        <a:rPr lang="en-US" sz="1400" dirty="0" smtClean="0">
                          <a:latin typeface="Calibri" panose="020F0502020204030204" pitchFamily="34" charset="0"/>
                          <a:ea typeface="Times New Roman"/>
                          <a:cs typeface="Times New Roman"/>
                        </a:rPr>
                        <a:t>Alfresco Content</a:t>
                      </a:r>
                      <a:r>
                        <a:rPr lang="en-US" sz="1400" baseline="0" dirty="0" smtClean="0">
                          <a:latin typeface="Calibri" panose="020F0502020204030204" pitchFamily="34" charset="0"/>
                          <a:ea typeface="Times New Roman"/>
                          <a:cs typeface="Times New Roman"/>
                        </a:rPr>
                        <a:t> Services</a:t>
                      </a:r>
                      <a:endParaRPr lang="en-US" sz="1400" dirty="0" smtClean="0">
                        <a:latin typeface="Calibri" panose="020F0502020204030204" pitchFamily="34" charset="0"/>
                        <a:ea typeface="Times New Roman"/>
                        <a:cs typeface="Times New Roman"/>
                      </a:endParaRPr>
                    </a:p>
                  </a:txBody>
                  <a:tcPr marL="91431" marR="91431" marT="45715" marB="45715" anchor="ctr" horzOverflow="overflow">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00802609"/>
                  </a:ext>
                </a:extLst>
              </a:tr>
              <a:tr h="379256">
                <a:tc>
                  <a:txBody>
                    <a:bodyPr/>
                    <a:lstStyle/>
                    <a:p>
                      <a:pPr marL="800100" lvl="1" indent="-342900">
                        <a:lnSpc>
                          <a:spcPct val="115000"/>
                        </a:lnSpc>
                        <a:buSzPts val="1000"/>
                        <a:buFont typeface="Wingdings" panose="05000000000000000000" pitchFamily="2" charset="2"/>
                        <a:buChar char="Ø"/>
                        <a:tabLst>
                          <a:tab pos="457200" algn="l"/>
                        </a:tabLst>
                      </a:pPr>
                      <a:r>
                        <a:rPr lang="en-US" sz="1400" dirty="0" smtClean="0">
                          <a:latin typeface="Calibri" panose="020F0502020204030204" pitchFamily="34" charset="0"/>
                          <a:ea typeface="Times New Roman"/>
                          <a:cs typeface="Times New Roman"/>
                        </a:rPr>
                        <a:t>Alfresco Content</a:t>
                      </a:r>
                      <a:r>
                        <a:rPr lang="en-US" sz="1400" baseline="0" dirty="0" smtClean="0">
                          <a:latin typeface="Calibri" panose="020F0502020204030204" pitchFamily="34" charset="0"/>
                          <a:ea typeface="Times New Roman"/>
                          <a:cs typeface="Times New Roman"/>
                        </a:rPr>
                        <a:t> Services – Capabilities and Modules</a:t>
                      </a:r>
                      <a:endParaRPr lang="en-US" sz="1400" dirty="0" smtClean="0">
                        <a:latin typeface="Calibri" panose="020F0502020204030204" pitchFamily="34" charset="0"/>
                        <a:ea typeface="Times New Roman"/>
                        <a:cs typeface="Times New Roman"/>
                      </a:endParaRPr>
                    </a:p>
                  </a:txBody>
                  <a:tcPr marL="91431" marR="91431" marT="45715" marB="45715" anchor="ctr" horzOverflow="overflow">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18655598"/>
                  </a:ext>
                </a:extLst>
              </a:tr>
              <a:tr h="379256">
                <a:tc>
                  <a:txBody>
                    <a:bodyPr/>
                    <a:lstStyle/>
                    <a:p>
                      <a:pPr marL="800100" lvl="1" indent="-342900">
                        <a:lnSpc>
                          <a:spcPct val="115000"/>
                        </a:lnSpc>
                        <a:buSzPts val="1000"/>
                        <a:buFont typeface="Wingdings" panose="05000000000000000000" pitchFamily="2" charset="2"/>
                        <a:buChar char="Ø"/>
                        <a:tabLst>
                          <a:tab pos="457200" algn="l"/>
                        </a:tabLst>
                      </a:pPr>
                      <a:r>
                        <a:rPr lang="en-US" sz="1400" dirty="0" smtClean="0">
                          <a:latin typeface="Calibri" panose="020F0502020204030204" pitchFamily="34" charset="0"/>
                          <a:ea typeface="Times New Roman"/>
                          <a:cs typeface="Times New Roman"/>
                        </a:rPr>
                        <a:t>Alfresco Process Services</a:t>
                      </a:r>
                      <a:endParaRPr lang="en-US" sz="1400" dirty="0" smtClean="0">
                        <a:latin typeface="Calibri" panose="020F0502020204030204" pitchFamily="34" charset="0"/>
                        <a:ea typeface="Times New Roman"/>
                        <a:cs typeface="Times New Roman"/>
                      </a:endParaRPr>
                    </a:p>
                  </a:txBody>
                  <a:tcPr marL="91431" marR="91431" marT="45715" marB="45715" anchor="ctr" horzOverflow="overflow">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191441657"/>
                  </a:ext>
                </a:extLst>
              </a:tr>
              <a:tr h="379256">
                <a:tc>
                  <a:txBody>
                    <a:bodyPr/>
                    <a:lstStyle/>
                    <a:p>
                      <a:pPr marL="742950" marR="0" lvl="1" indent="-285750" algn="l" defTabSz="457200" rtl="0" eaLnBrk="1" fontAlgn="auto" latinLnBrk="0" hangingPunct="1">
                        <a:lnSpc>
                          <a:spcPct val="115000"/>
                        </a:lnSpc>
                        <a:spcBef>
                          <a:spcPts val="0"/>
                        </a:spcBef>
                        <a:spcAft>
                          <a:spcPts val="0"/>
                        </a:spcAft>
                        <a:buClrTx/>
                        <a:buSzPts val="1000"/>
                        <a:buFont typeface="Wingdings" panose="05000000000000000000" pitchFamily="2" charset="2"/>
                        <a:buChar char="Ø"/>
                        <a:tabLst>
                          <a:tab pos="457200" algn="l"/>
                        </a:tabLst>
                        <a:defRPr/>
                      </a:pPr>
                      <a:r>
                        <a:rPr lang="en-US" sz="1400" dirty="0" smtClean="0">
                          <a:latin typeface="Calibri" panose="020F0502020204030204" pitchFamily="34" charset="0"/>
                          <a:ea typeface="Times New Roman"/>
                          <a:cs typeface="Times New Roman"/>
                        </a:rPr>
                        <a:t>Technologies Used</a:t>
                      </a:r>
                    </a:p>
                  </a:txBody>
                  <a:tcPr marL="91431" marR="91431" marT="45715" marB="45715" anchor="ctr" horzOverflow="overflow">
                    <a:lnL>
                      <a:noFill/>
                    </a:lnL>
                    <a:lnR>
                      <a:noFill/>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bl>
          </a:graphicData>
        </a:graphic>
      </p:graphicFrame>
      <p:pic>
        <p:nvPicPr>
          <p:cNvPr id="4"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192024"/>
            <a:ext cx="2468880" cy="709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20</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8" y="-21341"/>
            <a:ext cx="6013107"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sz="2400" kern="0" dirty="0"/>
              <a:t>ACS Capabilities - </a:t>
            </a:r>
            <a:r>
              <a:rPr lang="en-US" sz="2400" kern="0" dirty="0" smtClean="0"/>
              <a:t>Extensible </a:t>
            </a:r>
            <a:r>
              <a:rPr lang="en-US" sz="2400" kern="0" dirty="0"/>
              <a:t>search with </a:t>
            </a:r>
            <a:r>
              <a:rPr lang="en-US" sz="2400" kern="0" dirty="0" err="1"/>
              <a:t>Solr</a:t>
            </a:r>
            <a:endParaRPr lang="en-US" sz="2400" kern="0" dirty="0"/>
          </a:p>
        </p:txBody>
      </p:sp>
      <p:pic>
        <p:nvPicPr>
          <p:cNvPr id="8"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5700" y="2042040"/>
            <a:ext cx="9132600" cy="2773920"/>
          </a:xfrm>
          <a:prstGeom prst="rect">
            <a:avLst/>
          </a:prstGeom>
        </p:spPr>
      </p:pic>
    </p:spTree>
    <p:extLst>
      <p:ext uri="{BB962C8B-B14F-4D97-AF65-F5344CB8AC3E}">
        <p14:creationId xmlns:p14="http://schemas.microsoft.com/office/powerpoint/2010/main" val="11064291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21</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8" y="-21341"/>
            <a:ext cx="5915135"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a:t>ACS Capabilities - </a:t>
            </a:r>
            <a:r>
              <a:rPr lang="en-US" kern="0" dirty="0" smtClean="0"/>
              <a:t>Share </a:t>
            </a:r>
            <a:r>
              <a:rPr lang="en-US" kern="0" dirty="0"/>
              <a:t>&amp; collaboration </a:t>
            </a:r>
          </a:p>
        </p:txBody>
      </p:sp>
      <p:pic>
        <p:nvPicPr>
          <p:cNvPr id="8"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76200" y="1060002"/>
            <a:ext cx="8846063" cy="3744754"/>
          </a:xfrm>
          <a:prstGeom prst="rect">
            <a:avLst/>
          </a:prstGeom>
        </p:spPr>
      </p:pic>
    </p:spTree>
    <p:extLst>
      <p:ext uri="{BB962C8B-B14F-4D97-AF65-F5344CB8AC3E}">
        <p14:creationId xmlns:p14="http://schemas.microsoft.com/office/powerpoint/2010/main" val="8716303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22</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8" y="-21341"/>
            <a:ext cx="5735521"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a:t>ACS Capabilities - </a:t>
            </a:r>
            <a:r>
              <a:rPr lang="en-US" kern="0" dirty="0" smtClean="0"/>
              <a:t>Open </a:t>
            </a:r>
            <a:r>
              <a:rPr lang="en-US" kern="0" dirty="0"/>
              <a:t>Mobile apps</a:t>
            </a:r>
          </a:p>
        </p:txBody>
      </p:sp>
      <p:pic>
        <p:nvPicPr>
          <p:cNvPr id="8"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408071" y="1319601"/>
            <a:ext cx="8327858" cy="4218798"/>
          </a:xfrm>
          <a:prstGeom prst="rect">
            <a:avLst/>
          </a:prstGeom>
        </p:spPr>
      </p:pic>
    </p:spTree>
    <p:extLst>
      <p:ext uri="{BB962C8B-B14F-4D97-AF65-F5344CB8AC3E}">
        <p14:creationId xmlns:p14="http://schemas.microsoft.com/office/powerpoint/2010/main" val="4059797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23</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8" y="-21341"/>
            <a:ext cx="6238441"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a:t>ACS Capabilities - </a:t>
            </a:r>
            <a:r>
              <a:rPr lang="en-US" kern="0" dirty="0" smtClean="0"/>
              <a:t>Alfresco </a:t>
            </a:r>
            <a:r>
              <a:rPr lang="en-US" kern="0" dirty="0"/>
              <a:t>Office Services</a:t>
            </a:r>
          </a:p>
        </p:txBody>
      </p:sp>
      <p:pic>
        <p:nvPicPr>
          <p:cNvPr id="8"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173355" y="1435435"/>
            <a:ext cx="8797290" cy="3987130"/>
          </a:xfrm>
          <a:prstGeom prst="rect">
            <a:avLst/>
          </a:prstGeom>
        </p:spPr>
      </p:pic>
    </p:spTree>
    <p:extLst>
      <p:ext uri="{BB962C8B-B14F-4D97-AF65-F5344CB8AC3E}">
        <p14:creationId xmlns:p14="http://schemas.microsoft.com/office/powerpoint/2010/main" val="23309305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Capabilities - </a:t>
            </a:r>
            <a:r>
              <a:rPr lang="en-US" dirty="0" smtClean="0"/>
              <a:t>Google </a:t>
            </a:r>
            <a:r>
              <a:rPr lang="en-US" dirty="0"/>
              <a:t>docs integration</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24</a:t>
            </a:fld>
            <a:endParaRPr lang="en-US" dirty="0"/>
          </a:p>
        </p:txBody>
      </p:sp>
      <p:pic>
        <p:nvPicPr>
          <p:cNvPr id="6" name="Picture 5"/>
          <p:cNvPicPr>
            <a:picLocks noChangeAspect="1"/>
          </p:cNvPicPr>
          <p:nvPr/>
        </p:nvPicPr>
        <p:blipFill>
          <a:blip r:embed="rId2"/>
          <a:stretch>
            <a:fillRect/>
          </a:stretch>
        </p:blipFill>
        <p:spPr>
          <a:xfrm>
            <a:off x="295285" y="1551269"/>
            <a:ext cx="8553429" cy="3755461"/>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00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Capabilities - </a:t>
            </a:r>
            <a:r>
              <a:rPr lang="en-US" dirty="0" smtClean="0"/>
              <a:t>Hybrid </a:t>
            </a:r>
            <a:r>
              <a:rPr lang="en-US" dirty="0"/>
              <a:t>Cloud Sync</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25</a:t>
            </a:fld>
            <a:endParaRPr lang="en-US" dirty="0"/>
          </a:p>
        </p:txBody>
      </p:sp>
      <p:pic>
        <p:nvPicPr>
          <p:cNvPr id="4" name="Picture 3"/>
          <p:cNvPicPr>
            <a:picLocks noChangeAspect="1"/>
          </p:cNvPicPr>
          <p:nvPr/>
        </p:nvPicPr>
        <p:blipFill>
          <a:blip r:embed="rId2"/>
          <a:stretch>
            <a:fillRect/>
          </a:stretch>
        </p:blipFill>
        <p:spPr>
          <a:xfrm>
            <a:off x="304800" y="1263099"/>
            <a:ext cx="8108383" cy="3633531"/>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184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Capabilities - </a:t>
            </a:r>
            <a:r>
              <a:rPr lang="en-US" dirty="0" smtClean="0"/>
              <a:t>Smart </a:t>
            </a:r>
            <a:r>
              <a:rPr lang="en-US" dirty="0"/>
              <a:t>Folders</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26</a:t>
            </a:fld>
            <a:endParaRPr lang="en-US" dirty="0"/>
          </a:p>
        </p:txBody>
      </p:sp>
      <p:pic>
        <p:nvPicPr>
          <p:cNvPr id="31" name="Picture 30"/>
          <p:cNvPicPr>
            <a:picLocks noChangeAspect="1"/>
          </p:cNvPicPr>
          <p:nvPr/>
        </p:nvPicPr>
        <p:blipFill>
          <a:blip r:embed="rId2"/>
          <a:stretch>
            <a:fillRect/>
          </a:stretch>
        </p:blipFill>
        <p:spPr>
          <a:xfrm>
            <a:off x="337961" y="1612234"/>
            <a:ext cx="8468078" cy="3633531"/>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155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Capabilities - </a:t>
            </a:r>
            <a:r>
              <a:rPr lang="en-US" dirty="0" smtClean="0"/>
              <a:t>Workflow</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27</a:t>
            </a:fld>
            <a:endParaRPr lang="en-US" dirty="0"/>
          </a:p>
        </p:txBody>
      </p:sp>
      <p:pic>
        <p:nvPicPr>
          <p:cNvPr id="7" name="Picture 6"/>
          <p:cNvPicPr>
            <a:picLocks noChangeAspect="1"/>
          </p:cNvPicPr>
          <p:nvPr/>
        </p:nvPicPr>
        <p:blipFill>
          <a:blip r:embed="rId2"/>
          <a:stretch>
            <a:fillRect/>
          </a:stretch>
        </p:blipFill>
        <p:spPr>
          <a:xfrm>
            <a:off x="341009" y="1691489"/>
            <a:ext cx="8461981" cy="3475021"/>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0320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Capabilities - Information </a:t>
            </a:r>
            <a:r>
              <a:rPr lang="en-US" dirty="0"/>
              <a:t>Capture &amp; display</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28</a:t>
            </a:fld>
            <a:endParaRPr lang="en-US" dirty="0"/>
          </a:p>
        </p:txBody>
      </p:sp>
      <p:pic>
        <p:nvPicPr>
          <p:cNvPr id="4" name="Picture 3"/>
          <p:cNvPicPr>
            <a:picLocks noChangeAspect="1"/>
          </p:cNvPicPr>
          <p:nvPr/>
        </p:nvPicPr>
        <p:blipFill>
          <a:blip r:embed="rId2"/>
          <a:stretch>
            <a:fillRect/>
          </a:stretch>
        </p:blipFill>
        <p:spPr>
          <a:xfrm>
            <a:off x="152400" y="1092318"/>
            <a:ext cx="8705478" cy="4292003"/>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2766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Capabilities - Security </a:t>
            </a:r>
            <a:r>
              <a:rPr lang="en-US" dirty="0"/>
              <a:t>&amp; Auditing</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29</a:t>
            </a:fld>
            <a:endParaRPr lang="en-US" dirty="0"/>
          </a:p>
        </p:txBody>
      </p:sp>
      <p:pic>
        <p:nvPicPr>
          <p:cNvPr id="4" name="Picture 3"/>
          <p:cNvPicPr>
            <a:picLocks noChangeAspect="1"/>
          </p:cNvPicPr>
          <p:nvPr/>
        </p:nvPicPr>
        <p:blipFill>
          <a:blip r:embed="rId2"/>
          <a:stretch>
            <a:fillRect/>
          </a:stretch>
        </p:blipFill>
        <p:spPr>
          <a:xfrm>
            <a:off x="76200" y="1712422"/>
            <a:ext cx="9142444" cy="3300012"/>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813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txBox="1">
            <a:spLocks noChangeArrowheads="1"/>
          </p:cNvSpPr>
          <p:nvPr/>
        </p:nvSpPr>
        <p:spPr>
          <a:xfrm>
            <a:off x="76200" y="6324600"/>
            <a:ext cx="4572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defRPr/>
            </a:pPr>
            <a:fld id="{68B1EC2B-0445-477A-B0BE-9B9BFCA5C2FF}" type="slidenum">
              <a:rPr lang="en-US" sz="1200" b="0" smtClean="0">
                <a:solidFill>
                  <a:srgbClr val="6DB23F"/>
                </a:solidFill>
                <a:latin typeface="Arial Black" charset="0"/>
              </a:rPr>
              <a:pPr algn="r">
                <a:defRPr/>
              </a:pPr>
              <a:t>3</a:t>
            </a:fld>
            <a:endParaRPr lang="en-US" sz="1200" b="0" dirty="0">
              <a:solidFill>
                <a:srgbClr val="000000"/>
              </a:solidFill>
              <a:latin typeface="Arial Black" charset="0"/>
            </a:endParaRPr>
          </a:p>
        </p:txBody>
      </p:sp>
      <p:sp>
        <p:nvSpPr>
          <p:cNvPr id="50" name="Rectangle 49"/>
          <p:cNvSpPr/>
          <p:nvPr/>
        </p:nvSpPr>
        <p:spPr>
          <a:xfrm>
            <a:off x="253052" y="896903"/>
            <a:ext cx="8610600" cy="3139321"/>
          </a:xfrm>
          <a:prstGeom prst="rect">
            <a:avLst/>
          </a:prstGeom>
        </p:spPr>
        <p:txBody>
          <a:bodyPr wrap="square">
            <a:spAutoFit/>
          </a:bodyPr>
          <a:lstStyle/>
          <a:p>
            <a:r>
              <a:rPr lang="en-US" sz="1800" dirty="0"/>
              <a:t>What is ECM?</a:t>
            </a:r>
            <a:endParaRPr lang="en-US" sz="1800" kern="0" dirty="0"/>
          </a:p>
          <a:p>
            <a:endParaRPr lang="en-US" sz="1800" dirty="0" smtClean="0">
              <a:latin typeface="Calibri" panose="020F0502020204030204" pitchFamily="34" charset="0"/>
            </a:endParaRPr>
          </a:p>
          <a:p>
            <a:r>
              <a:rPr lang="en-US" sz="1800" dirty="0" smtClean="0">
                <a:latin typeface="Calibri" panose="020F0502020204030204" pitchFamily="34" charset="0"/>
              </a:rPr>
              <a:t>As </a:t>
            </a:r>
            <a:r>
              <a:rPr lang="en-US" sz="1800" dirty="0">
                <a:latin typeface="Calibri" panose="020F0502020204030204" pitchFamily="34" charset="0"/>
              </a:rPr>
              <a:t>per AIIM ( Association for Information and Image Management ),  Enterprise content management (ECM) is a formalized means of organizing and storing an organization's documents, and other content, that relate to the organization's processes. The term encompasses strategies, methods, and tools used throughout the lifecycle of the content</a:t>
            </a:r>
            <a:r>
              <a:rPr lang="en-US" sz="1800" dirty="0" smtClean="0">
                <a:latin typeface="Calibri" panose="020F0502020204030204" pitchFamily="34" charset="0"/>
              </a:rPr>
              <a:t>.</a:t>
            </a:r>
          </a:p>
          <a:p>
            <a:endParaRPr lang="en-US" sz="1800" dirty="0">
              <a:latin typeface="Calibri" panose="020F0502020204030204" pitchFamily="34" charset="0"/>
            </a:endParaRPr>
          </a:p>
          <a:p>
            <a:pPr marL="285750" indent="-285750">
              <a:buFont typeface="Arial" panose="020B0604020202020204" pitchFamily="34" charset="0"/>
              <a:buChar char="•"/>
            </a:pPr>
            <a:r>
              <a:rPr lang="en-US" sz="1800" dirty="0" smtClean="0">
                <a:latin typeface="Calibri" panose="020F0502020204030204" pitchFamily="34" charset="0"/>
              </a:rPr>
              <a:t>ECM </a:t>
            </a:r>
            <a:r>
              <a:rPr lang="en-US" sz="1800" dirty="0">
                <a:latin typeface="Calibri" panose="020F0502020204030204" pitchFamily="34" charset="0"/>
              </a:rPr>
              <a:t>is not a single system. Its a group of aligned systems</a:t>
            </a:r>
            <a:r>
              <a:rPr lang="en-US" sz="1800" dirty="0" smtClean="0">
                <a:latin typeface="Calibri" panose="020F0502020204030204" pitchFamily="34" charset="0"/>
              </a:rPr>
              <a:t>.</a:t>
            </a:r>
          </a:p>
          <a:p>
            <a:pPr marL="285750" indent="-285750">
              <a:buFont typeface="Arial" panose="020B0604020202020204" pitchFamily="34" charset="0"/>
              <a:buChar char="•"/>
            </a:pPr>
            <a:r>
              <a:rPr lang="en-US" sz="1800" dirty="0" smtClean="0">
                <a:latin typeface="Calibri" panose="020F0502020204030204" pitchFamily="34" charset="0"/>
              </a:rPr>
              <a:t>ECM </a:t>
            </a:r>
            <a:r>
              <a:rPr lang="en-US" sz="1800" dirty="0">
                <a:latin typeface="Calibri" panose="020F0502020204030204" pitchFamily="34" charset="0"/>
              </a:rPr>
              <a:t>is more about managing semi-structured and unstructured information</a:t>
            </a:r>
            <a:r>
              <a:rPr lang="en-US" sz="1800" dirty="0" smtClean="0">
                <a:latin typeface="Calibri" panose="020F0502020204030204" pitchFamily="34" charset="0"/>
              </a:rPr>
              <a:t>.</a:t>
            </a:r>
          </a:p>
          <a:p>
            <a:pPr marL="285750" indent="-285750">
              <a:buFont typeface="Arial" panose="020B0604020202020204" pitchFamily="34" charset="0"/>
              <a:buChar char="•"/>
            </a:pPr>
            <a:endParaRPr lang="en-US" sz="1800" dirty="0">
              <a:latin typeface="Calibri" panose="020F0502020204030204" pitchFamily="34" charset="0"/>
            </a:endParaRPr>
          </a:p>
          <a:p>
            <a:endParaRPr lang="en-US" sz="1800" dirty="0">
              <a:latin typeface="Calibri" panose="020F0502020204030204" pitchFamily="34" charset="0"/>
            </a:endParaRPr>
          </a:p>
        </p:txBody>
      </p:sp>
      <p:sp>
        <p:nvSpPr>
          <p:cNvPr id="51" name="Rectangle 1"/>
          <p:cNvSpPr txBox="1">
            <a:spLocks noChangeArrowheads="1"/>
          </p:cNvSpPr>
          <p:nvPr/>
        </p:nvSpPr>
        <p:spPr bwMode="auto">
          <a:xfrm>
            <a:off x="158750" y="39687"/>
            <a:ext cx="5610283" cy="731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a:solidFill>
                  <a:srgbClr val="3D97BB"/>
                </a:solidFill>
                <a:latin typeface="Calibri" pitchFamily="34" charset="0"/>
                <a:ea typeface="ＭＳ Ｐゴシック" charset="-128"/>
                <a:cs typeface="Calibri" pitchFamily="34" charset="0"/>
              </a:defRPr>
            </a:lvl1pPr>
            <a:lvl2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smtClean="0"/>
              <a:t>ECM Overview - Definition</a:t>
            </a:r>
            <a:endParaRPr lang="en-US" kern="0" dirty="0"/>
          </a:p>
        </p:txBody>
      </p:sp>
    </p:spTree>
    <p:extLst>
      <p:ext uri="{BB962C8B-B14F-4D97-AF65-F5344CB8AC3E}">
        <p14:creationId xmlns:p14="http://schemas.microsoft.com/office/powerpoint/2010/main" val="3936301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Capabilities - Easy </a:t>
            </a:r>
            <a:r>
              <a:rPr lang="en-US" dirty="0"/>
              <a:t>Administration</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30</a:t>
            </a:fld>
            <a:endParaRPr lang="en-US" dirty="0"/>
          </a:p>
        </p:txBody>
      </p:sp>
      <p:pic>
        <p:nvPicPr>
          <p:cNvPr id="4" name="Picture 3"/>
          <p:cNvPicPr>
            <a:picLocks noChangeAspect="1"/>
          </p:cNvPicPr>
          <p:nvPr/>
        </p:nvPicPr>
        <p:blipFill>
          <a:blip r:embed="rId2"/>
          <a:stretch>
            <a:fillRect/>
          </a:stretch>
        </p:blipFill>
        <p:spPr>
          <a:xfrm>
            <a:off x="313477" y="1346662"/>
            <a:ext cx="8442934" cy="3964222"/>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1100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ACS </a:t>
            </a:r>
            <a:r>
              <a:rPr lang="en-US" dirty="0" smtClean="0"/>
              <a:t>Modules</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31</a:t>
            </a:fld>
            <a:endParaRPr lang="en-US" dirty="0"/>
          </a:p>
        </p:txBody>
      </p:sp>
      <p:sp>
        <p:nvSpPr>
          <p:cNvPr id="5" name="Rectangle 4"/>
          <p:cNvSpPr/>
          <p:nvPr/>
        </p:nvSpPr>
        <p:spPr>
          <a:xfrm>
            <a:off x="304800" y="917213"/>
            <a:ext cx="4572000" cy="3028521"/>
          </a:xfrm>
          <a:prstGeom prst="rect">
            <a:avLst/>
          </a:prstGeom>
        </p:spPr>
        <p:txBody>
          <a:bodyPr>
            <a:spAutoFit/>
          </a:bodyPr>
          <a:lstStyle/>
          <a:p>
            <a:pPr marL="342900" lvl="0" indent="-342900" defTabSz="457200" fontAlgn="auto">
              <a:spcBef>
                <a:spcPct val="20000"/>
              </a:spcBef>
              <a:spcAft>
                <a:spcPts val="0"/>
              </a:spcAft>
              <a:buFont typeface="Arial"/>
              <a:buChar char="•"/>
            </a:pPr>
            <a:r>
              <a:rPr lang="en-GB" sz="1800" dirty="0">
                <a:solidFill>
                  <a:srgbClr val="FFFFFF">
                    <a:lumMod val="50000"/>
                  </a:srgbClr>
                </a:solidFill>
                <a:latin typeface="Helvetica Neue"/>
                <a:hlinkClick r:id="rId2" action="ppaction://hlinksldjump"/>
              </a:rPr>
              <a:t>Alfresco Governance Services</a:t>
            </a:r>
            <a:endParaRPr lang="en-GB" sz="1800" dirty="0">
              <a:solidFill>
                <a:srgbClr val="FFFFFF">
                  <a:lumMod val="50000"/>
                </a:srgbClr>
              </a:solidFill>
              <a:latin typeface="Helvetica Neue"/>
            </a:endParaRPr>
          </a:p>
          <a:p>
            <a:pPr marL="342900" lvl="0" indent="-342900" defTabSz="457200" fontAlgn="auto">
              <a:spcBef>
                <a:spcPct val="20000"/>
              </a:spcBef>
              <a:spcAft>
                <a:spcPts val="0"/>
              </a:spcAft>
              <a:buFont typeface="Arial"/>
              <a:buChar char="•"/>
            </a:pPr>
            <a:r>
              <a:rPr lang="en-GB" sz="1800" dirty="0">
                <a:solidFill>
                  <a:srgbClr val="FFFFFF">
                    <a:lumMod val="50000"/>
                  </a:srgbClr>
                </a:solidFill>
                <a:latin typeface="Helvetica Neue"/>
                <a:hlinkClick r:id="" action="ppaction://noaction"/>
              </a:rPr>
              <a:t>Media Management</a:t>
            </a:r>
            <a:endParaRPr lang="en-GB" sz="1800" dirty="0">
              <a:solidFill>
                <a:srgbClr val="FFFFFF">
                  <a:lumMod val="50000"/>
                </a:srgbClr>
              </a:solidFill>
              <a:latin typeface="Helvetica Neue"/>
            </a:endParaRPr>
          </a:p>
          <a:p>
            <a:pPr marL="342900" lvl="0" indent="-342900" defTabSz="457200" fontAlgn="auto">
              <a:spcBef>
                <a:spcPct val="20000"/>
              </a:spcBef>
              <a:spcAft>
                <a:spcPts val="0"/>
              </a:spcAft>
              <a:buFont typeface="Arial"/>
              <a:buChar char="•"/>
            </a:pPr>
            <a:r>
              <a:rPr lang="en-GB" sz="1800" dirty="0">
                <a:solidFill>
                  <a:srgbClr val="FFFFFF">
                    <a:lumMod val="50000"/>
                  </a:srgbClr>
                </a:solidFill>
                <a:latin typeface="Helvetica Neue"/>
                <a:hlinkClick r:id="" action="ppaction://noaction"/>
              </a:rPr>
              <a:t>Analytics</a:t>
            </a:r>
            <a:endParaRPr lang="en-GB" sz="1800" dirty="0">
              <a:solidFill>
                <a:srgbClr val="FFFFFF">
                  <a:lumMod val="50000"/>
                </a:srgbClr>
              </a:solidFill>
              <a:latin typeface="Helvetica Neue"/>
            </a:endParaRPr>
          </a:p>
          <a:p>
            <a:pPr marL="342900" lvl="0" indent="-342900" defTabSz="457200" fontAlgn="auto">
              <a:spcBef>
                <a:spcPct val="20000"/>
              </a:spcBef>
              <a:spcAft>
                <a:spcPts val="0"/>
              </a:spcAft>
              <a:buFont typeface="Arial"/>
              <a:buChar char="•"/>
            </a:pPr>
            <a:r>
              <a:rPr lang="en-GB" sz="1800" dirty="0">
                <a:solidFill>
                  <a:srgbClr val="FFFFFF">
                    <a:lumMod val="50000"/>
                  </a:srgbClr>
                </a:solidFill>
                <a:latin typeface="Helvetica Neue"/>
                <a:hlinkClick r:id="" action="ppaction://noaction"/>
              </a:rPr>
              <a:t>Outlook plug-in</a:t>
            </a:r>
            <a:endParaRPr lang="en-GB" sz="1800" dirty="0">
              <a:solidFill>
                <a:srgbClr val="FFFFFF">
                  <a:lumMod val="50000"/>
                </a:srgbClr>
              </a:solidFill>
              <a:latin typeface="Helvetica Neue"/>
            </a:endParaRPr>
          </a:p>
          <a:p>
            <a:pPr marL="342900" lvl="0" indent="-342900" defTabSz="457200" fontAlgn="auto">
              <a:spcBef>
                <a:spcPct val="20000"/>
              </a:spcBef>
              <a:spcAft>
                <a:spcPts val="0"/>
              </a:spcAft>
              <a:buFont typeface="Arial"/>
              <a:buChar char="•"/>
            </a:pPr>
            <a:r>
              <a:rPr lang="en-GB" sz="1800" dirty="0">
                <a:solidFill>
                  <a:srgbClr val="FFFFFF">
                    <a:lumMod val="50000"/>
                  </a:srgbClr>
                </a:solidFill>
                <a:latin typeface="Helvetica Neue"/>
                <a:hlinkClick r:id="" action="ppaction://noaction"/>
              </a:rPr>
              <a:t>Document Transformation Server</a:t>
            </a:r>
            <a:endParaRPr lang="en-GB" sz="1800" dirty="0">
              <a:solidFill>
                <a:srgbClr val="FFFFFF">
                  <a:lumMod val="50000"/>
                </a:srgbClr>
              </a:solidFill>
              <a:latin typeface="Helvetica Neue"/>
            </a:endParaRPr>
          </a:p>
          <a:p>
            <a:pPr marL="342900" lvl="0" indent="-342900" defTabSz="457200" fontAlgn="auto">
              <a:spcBef>
                <a:spcPct val="20000"/>
              </a:spcBef>
              <a:spcAft>
                <a:spcPts val="0"/>
              </a:spcAft>
              <a:buFont typeface="Arial"/>
              <a:buChar char="•"/>
            </a:pPr>
            <a:r>
              <a:rPr lang="en-GB" sz="1800" dirty="0">
                <a:solidFill>
                  <a:srgbClr val="FFFFFF">
                    <a:lumMod val="50000"/>
                  </a:srgbClr>
                </a:solidFill>
                <a:latin typeface="Helvetica Neue"/>
                <a:hlinkClick r:id="" action="ppaction://noaction"/>
              </a:rPr>
              <a:t>Index Server</a:t>
            </a:r>
            <a:endParaRPr lang="en-GB" sz="1800" dirty="0">
              <a:solidFill>
                <a:srgbClr val="FFFFFF">
                  <a:lumMod val="50000"/>
                </a:srgbClr>
              </a:solidFill>
              <a:latin typeface="Helvetica Neue"/>
            </a:endParaRPr>
          </a:p>
          <a:p>
            <a:pPr marL="342900" lvl="0" indent="-342900" defTabSz="457200" fontAlgn="auto">
              <a:spcBef>
                <a:spcPct val="20000"/>
              </a:spcBef>
              <a:spcAft>
                <a:spcPts val="0"/>
              </a:spcAft>
              <a:buFont typeface="Arial"/>
              <a:buChar char="•"/>
            </a:pPr>
            <a:r>
              <a:rPr lang="en-GB" sz="1800" dirty="0">
                <a:solidFill>
                  <a:srgbClr val="FFFFFF">
                    <a:lumMod val="50000"/>
                  </a:srgbClr>
                </a:solidFill>
                <a:latin typeface="Helvetica Neue"/>
                <a:hlinkClick r:id="" action="ppaction://noaction"/>
              </a:rPr>
              <a:t>Content Encryption</a:t>
            </a:r>
            <a:endParaRPr lang="en-GB" sz="1800" dirty="0">
              <a:solidFill>
                <a:srgbClr val="FFFFFF">
                  <a:lumMod val="50000"/>
                </a:srgbClr>
              </a:solidFill>
              <a:latin typeface="Helvetica Neue"/>
            </a:endParaRPr>
          </a:p>
          <a:p>
            <a:pPr marL="342900" lvl="0" indent="-342900" defTabSz="457200" fontAlgn="auto">
              <a:spcBef>
                <a:spcPct val="20000"/>
              </a:spcBef>
              <a:spcAft>
                <a:spcPts val="0"/>
              </a:spcAft>
              <a:buFont typeface="Arial"/>
              <a:buChar char="•"/>
            </a:pPr>
            <a:r>
              <a:rPr lang="en-GB" sz="1800" dirty="0">
                <a:solidFill>
                  <a:srgbClr val="FFFFFF">
                    <a:lumMod val="50000"/>
                  </a:srgbClr>
                </a:solidFill>
                <a:latin typeface="Helvetica Neue"/>
                <a:hlinkClick r:id="" action="ppaction://noaction"/>
              </a:rPr>
              <a:t>Alfresco System Receiver (ASR)</a:t>
            </a:r>
            <a:endParaRPr lang="en-GB" sz="1800" dirty="0">
              <a:solidFill>
                <a:srgbClr val="FFFFFF">
                  <a:lumMod val="50000"/>
                </a:srgbClr>
              </a:solidFill>
              <a:latin typeface="Helvetica Neue"/>
            </a:endParaRPr>
          </a:p>
          <a:p>
            <a:pPr marL="342900" lvl="0" indent="-342900" defTabSz="457200" fontAlgn="auto">
              <a:spcBef>
                <a:spcPct val="20000"/>
              </a:spcBef>
              <a:spcAft>
                <a:spcPts val="0"/>
              </a:spcAft>
              <a:buFont typeface="Arial"/>
              <a:buChar char="•"/>
            </a:pPr>
            <a:r>
              <a:rPr lang="en-GB" sz="1800" dirty="0">
                <a:solidFill>
                  <a:srgbClr val="FFFFFF">
                    <a:lumMod val="50000"/>
                  </a:srgbClr>
                </a:solidFill>
                <a:latin typeface="Helvetica Neue"/>
              </a:rPr>
              <a:t>AWS &amp; EMC </a:t>
            </a:r>
            <a:r>
              <a:rPr lang="en-GB" sz="1800" dirty="0" err="1">
                <a:solidFill>
                  <a:srgbClr val="FFFFFF">
                    <a:lumMod val="50000"/>
                  </a:srgbClr>
                </a:solidFill>
                <a:latin typeface="Helvetica Neue"/>
              </a:rPr>
              <a:t>Centera</a:t>
            </a:r>
            <a:r>
              <a:rPr lang="en-GB" sz="1800" dirty="0">
                <a:solidFill>
                  <a:srgbClr val="FFFFFF">
                    <a:lumMod val="50000"/>
                  </a:srgbClr>
                </a:solidFill>
                <a:latin typeface="Helvetica Neue"/>
              </a:rPr>
              <a:t> Connector</a:t>
            </a:r>
          </a:p>
        </p:txBody>
      </p:sp>
      <p:pic>
        <p:nvPicPr>
          <p:cNvPr id="6"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120" y="-3928"/>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642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Management vs Records Management</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32</a:t>
            </a:fld>
            <a:endParaRPr lang="en-US" dirty="0"/>
          </a:p>
        </p:txBody>
      </p:sp>
      <p:pic>
        <p:nvPicPr>
          <p:cNvPr id="12" name="Picture 11"/>
          <p:cNvPicPr>
            <a:picLocks noChangeAspect="1"/>
          </p:cNvPicPr>
          <p:nvPr/>
        </p:nvPicPr>
        <p:blipFill>
          <a:blip r:embed="rId2"/>
          <a:stretch>
            <a:fillRect/>
          </a:stretch>
        </p:blipFill>
        <p:spPr>
          <a:xfrm>
            <a:off x="152400" y="911709"/>
            <a:ext cx="8864352" cy="4535817"/>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120" y="-3928"/>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9927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a:t>
            </a:r>
            <a:r>
              <a:rPr lang="en-US" dirty="0" smtClean="0"/>
              <a:t>Modules - Alfresco </a:t>
            </a:r>
            <a:r>
              <a:rPr lang="en-US" dirty="0"/>
              <a:t>Governance Services</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33</a:t>
            </a:fld>
            <a:endParaRPr lang="en-US" dirty="0"/>
          </a:p>
        </p:txBody>
      </p:sp>
      <p:pic>
        <p:nvPicPr>
          <p:cNvPr id="16" name="Picture 15"/>
          <p:cNvPicPr>
            <a:picLocks noChangeAspect="1"/>
          </p:cNvPicPr>
          <p:nvPr/>
        </p:nvPicPr>
        <p:blipFill>
          <a:blip r:embed="rId2"/>
          <a:stretch>
            <a:fillRect/>
          </a:stretch>
        </p:blipFill>
        <p:spPr>
          <a:xfrm>
            <a:off x="152400" y="980902"/>
            <a:ext cx="8867683" cy="4286777"/>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120" y="-3928"/>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2708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Modules - Alfresco </a:t>
            </a:r>
            <a:r>
              <a:rPr lang="en-US" dirty="0"/>
              <a:t>Media Management</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34</a:t>
            </a:fld>
            <a:endParaRPr lang="en-US" dirty="0"/>
          </a:p>
        </p:txBody>
      </p:sp>
      <p:pic>
        <p:nvPicPr>
          <p:cNvPr id="10" name="Picture 9"/>
          <p:cNvPicPr>
            <a:picLocks noChangeAspect="1"/>
          </p:cNvPicPr>
          <p:nvPr/>
        </p:nvPicPr>
        <p:blipFill>
          <a:blip r:embed="rId2"/>
          <a:stretch>
            <a:fillRect/>
          </a:stretch>
        </p:blipFill>
        <p:spPr>
          <a:xfrm>
            <a:off x="152400" y="1230285"/>
            <a:ext cx="8692078" cy="3471818"/>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32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Modules - Alfresco </a:t>
            </a:r>
            <a:r>
              <a:rPr lang="en-US" dirty="0"/>
              <a:t>Analytics</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35</a:t>
            </a:fld>
            <a:endParaRPr lang="en-US" dirty="0"/>
          </a:p>
        </p:txBody>
      </p:sp>
      <p:pic>
        <p:nvPicPr>
          <p:cNvPr id="10" name="Picture 9"/>
          <p:cNvPicPr>
            <a:picLocks noChangeAspect="1"/>
          </p:cNvPicPr>
          <p:nvPr/>
        </p:nvPicPr>
        <p:blipFill>
          <a:blip r:embed="rId2"/>
          <a:stretch>
            <a:fillRect/>
          </a:stretch>
        </p:blipFill>
        <p:spPr>
          <a:xfrm>
            <a:off x="304800" y="1228746"/>
            <a:ext cx="8480271" cy="3535986"/>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534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Modules - Microsoft </a:t>
            </a:r>
            <a:r>
              <a:rPr lang="en-US" dirty="0"/>
              <a:t>Outlook Plug-in</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36</a:t>
            </a:fld>
            <a:endParaRPr lang="en-US" dirty="0"/>
          </a:p>
        </p:txBody>
      </p:sp>
      <p:pic>
        <p:nvPicPr>
          <p:cNvPr id="10" name="Picture 9"/>
          <p:cNvPicPr>
            <a:picLocks noChangeAspect="1"/>
          </p:cNvPicPr>
          <p:nvPr/>
        </p:nvPicPr>
        <p:blipFill>
          <a:blip r:embed="rId2"/>
          <a:stretch>
            <a:fillRect/>
          </a:stretch>
        </p:blipFill>
        <p:spPr>
          <a:xfrm>
            <a:off x="347106" y="1596993"/>
            <a:ext cx="8449788" cy="3664014"/>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4350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Modules - Content </a:t>
            </a:r>
            <a:r>
              <a:rPr lang="en-US" dirty="0"/>
              <a:t>Connector for Salesforce</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37</a:t>
            </a:fld>
            <a:endParaRPr lang="en-US" dirty="0"/>
          </a:p>
        </p:txBody>
      </p:sp>
      <p:pic>
        <p:nvPicPr>
          <p:cNvPr id="9" name="Picture 8"/>
          <p:cNvPicPr>
            <a:picLocks noChangeAspect="1"/>
          </p:cNvPicPr>
          <p:nvPr/>
        </p:nvPicPr>
        <p:blipFill>
          <a:blip r:embed="rId3"/>
          <a:stretch>
            <a:fillRect/>
          </a:stretch>
        </p:blipFill>
        <p:spPr>
          <a:xfrm>
            <a:off x="304800" y="1055010"/>
            <a:ext cx="8315665" cy="3517697"/>
          </a:xfrm>
          <a:prstGeom prst="rect">
            <a:avLst/>
          </a:prstGeom>
        </p:spPr>
      </p:pic>
      <p:pic>
        <p:nvPicPr>
          <p:cNvPr id="5" name="Picture 9" descr="D:\alfersco\downlo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6246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Modules - Document </a:t>
            </a:r>
            <a:r>
              <a:rPr lang="en-US" dirty="0"/>
              <a:t>Transformation Server</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38</a:t>
            </a:fld>
            <a:endParaRPr lang="en-US" dirty="0"/>
          </a:p>
        </p:txBody>
      </p:sp>
      <p:pic>
        <p:nvPicPr>
          <p:cNvPr id="7" name="Picture 6"/>
          <p:cNvPicPr>
            <a:picLocks noChangeAspect="1"/>
          </p:cNvPicPr>
          <p:nvPr/>
        </p:nvPicPr>
        <p:blipFill>
          <a:blip r:embed="rId2"/>
          <a:stretch>
            <a:fillRect/>
          </a:stretch>
        </p:blipFill>
        <p:spPr>
          <a:xfrm>
            <a:off x="331864" y="1688441"/>
            <a:ext cx="8480271" cy="3481118"/>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5878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Modules - Index </a:t>
            </a:r>
            <a:r>
              <a:rPr lang="en-US" dirty="0"/>
              <a:t>Server</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39</a:t>
            </a:fld>
            <a:endParaRPr lang="en-US" dirty="0"/>
          </a:p>
        </p:txBody>
      </p:sp>
      <p:pic>
        <p:nvPicPr>
          <p:cNvPr id="34" name="Picture 33"/>
          <p:cNvPicPr>
            <a:picLocks noChangeAspect="1"/>
          </p:cNvPicPr>
          <p:nvPr/>
        </p:nvPicPr>
        <p:blipFill>
          <a:blip r:embed="rId2"/>
          <a:stretch>
            <a:fillRect/>
          </a:stretch>
        </p:blipFill>
        <p:spPr>
          <a:xfrm>
            <a:off x="504094" y="1615033"/>
            <a:ext cx="8059611" cy="2962913"/>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623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pitchFamily="34" charset="0"/>
                <a:ea typeface="ＭＳ Ｐゴシック" charset="-128"/>
                <a:cs typeface="Calibri" pitchFamily="34" charset="0"/>
              </a:rPr>
              <a:t>ECM Overview - </a:t>
            </a:r>
            <a:r>
              <a:rPr lang="en-US" dirty="0" smtClean="0">
                <a:latin typeface="Calibri" pitchFamily="34" charset="0"/>
                <a:ea typeface="ＭＳ Ｐゴシック" charset="-128"/>
                <a:cs typeface="Calibri" pitchFamily="34" charset="0"/>
              </a:rPr>
              <a:t>Types </a:t>
            </a:r>
            <a:r>
              <a:rPr lang="en-US" dirty="0">
                <a:latin typeface="Calibri" pitchFamily="34" charset="0"/>
                <a:ea typeface="ＭＳ Ｐゴシック" charset="-128"/>
                <a:cs typeface="Calibri" pitchFamily="34" charset="0"/>
              </a:rPr>
              <a:t>of Information</a:t>
            </a:r>
          </a:p>
        </p:txBody>
      </p:sp>
      <p:sp>
        <p:nvSpPr>
          <p:cNvPr id="2" name="Slide Number Placeholder 1"/>
          <p:cNvSpPr>
            <a:spLocks noGrp="1"/>
          </p:cNvSpPr>
          <p:nvPr>
            <p:ph type="sldNum" sz="quarter" idx="10"/>
          </p:nvPr>
        </p:nvSpPr>
        <p:spPr/>
        <p:txBody>
          <a:bodyPr/>
          <a:lstStyle/>
          <a:p>
            <a:pPr>
              <a:defRPr/>
            </a:pPr>
            <a:fld id="{6B7C95D6-B5F3-4C30-95A2-C2228F9071B0}" type="slidenum">
              <a:rPr lang="en-US" smtClean="0"/>
              <a:pPr>
                <a:defRPr/>
              </a:pPr>
              <a:t>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91464961"/>
              </p:ext>
            </p:extLst>
          </p:nvPr>
        </p:nvGraphicFramePr>
        <p:xfrm>
          <a:off x="450272" y="848360"/>
          <a:ext cx="8014855" cy="4030980"/>
        </p:xfrm>
        <a:graphic>
          <a:graphicData uri="http://schemas.openxmlformats.org/drawingml/2006/table">
            <a:tbl>
              <a:tblPr firstRow="1" bandRow="1">
                <a:tableStyleId>{5C22544A-7EE6-4342-B048-85BDC9FD1C3A}</a:tableStyleId>
              </a:tblPr>
              <a:tblGrid>
                <a:gridCol w="2643447">
                  <a:extLst>
                    <a:ext uri="{9D8B030D-6E8A-4147-A177-3AD203B41FA5}">
                      <a16:colId xmlns:a16="http://schemas.microsoft.com/office/drawing/2014/main" val="2340943702"/>
                    </a:ext>
                  </a:extLst>
                </a:gridCol>
                <a:gridCol w="2575561">
                  <a:extLst>
                    <a:ext uri="{9D8B030D-6E8A-4147-A177-3AD203B41FA5}">
                      <a16:colId xmlns:a16="http://schemas.microsoft.com/office/drawing/2014/main" val="1853454560"/>
                    </a:ext>
                  </a:extLst>
                </a:gridCol>
                <a:gridCol w="2795847">
                  <a:extLst>
                    <a:ext uri="{9D8B030D-6E8A-4147-A177-3AD203B41FA5}">
                      <a16:colId xmlns:a16="http://schemas.microsoft.com/office/drawing/2014/main" val="4250530840"/>
                    </a:ext>
                  </a:extLst>
                </a:gridCol>
              </a:tblGrid>
              <a:tr h="370840">
                <a:tc>
                  <a:txBody>
                    <a:bodyPr/>
                    <a:lstStyle/>
                    <a:p>
                      <a:r>
                        <a:rPr lang="en-US" sz="1200" dirty="0">
                          <a:effectLst/>
                        </a:rPr>
                        <a:t>Structured Information</a:t>
                      </a:r>
                    </a:p>
                  </a:txBody>
                  <a:tcPr marL="95250" marR="95250" marT="95250" marB="95250" anchor="ctr"/>
                </a:tc>
                <a:tc>
                  <a:txBody>
                    <a:bodyPr/>
                    <a:lstStyle/>
                    <a:p>
                      <a:r>
                        <a:rPr lang="en-US" sz="1200" dirty="0">
                          <a:effectLst/>
                        </a:rPr>
                        <a:t>Unstructured information</a:t>
                      </a:r>
                    </a:p>
                  </a:txBody>
                  <a:tcPr marL="95250" marR="95250" marT="95250" marB="95250" anchor="ctr"/>
                </a:tc>
                <a:tc>
                  <a:txBody>
                    <a:bodyPr/>
                    <a:lstStyle/>
                    <a:p>
                      <a:r>
                        <a:rPr lang="en-US" sz="1200" dirty="0">
                          <a:effectLst/>
                        </a:rPr>
                        <a:t>Semi-structured information</a:t>
                      </a:r>
                    </a:p>
                  </a:txBody>
                  <a:tcPr marL="95250" marR="95250" marT="95250" marB="95250" anchor="ctr"/>
                </a:tc>
                <a:extLst>
                  <a:ext uri="{0D108BD9-81ED-4DB2-BD59-A6C34878D82A}">
                    <a16:rowId xmlns:a16="http://schemas.microsoft.com/office/drawing/2014/main" val="3197968270"/>
                  </a:ext>
                </a:extLst>
              </a:tr>
              <a:tr h="370840">
                <a:tc>
                  <a:txBody>
                    <a:bodyPr/>
                    <a:lstStyle/>
                    <a:p>
                      <a:r>
                        <a:rPr lang="en-US" sz="1800" kern="1200" dirty="0" smtClean="0">
                          <a:solidFill>
                            <a:schemeClr val="tx1"/>
                          </a:solidFill>
                          <a:latin typeface="Calibri" panose="020F0502020204030204" pitchFamily="34" charset="0"/>
                          <a:ea typeface="+mn-ea"/>
                          <a:cs typeface="+mn-cs"/>
                        </a:rPr>
                        <a:t>This information is highly defined and can be processed directly by computer programs such as data held in RDBMS.</a:t>
                      </a:r>
                      <a:endParaRPr lang="en-US" sz="1800" kern="1200" dirty="0">
                        <a:solidFill>
                          <a:schemeClr val="tx1"/>
                        </a:solidFill>
                        <a:latin typeface="Calibri" panose="020F0502020204030204" pitchFamily="34" charset="0"/>
                        <a:ea typeface="+mn-ea"/>
                        <a:cs typeface="+mn-cs"/>
                      </a:endParaRPr>
                    </a:p>
                  </a:txBody>
                  <a:tcPr/>
                </a:tc>
                <a:tc>
                  <a:txBody>
                    <a:bodyPr/>
                    <a:lstStyle/>
                    <a:p>
                      <a:r>
                        <a:rPr lang="en-US" sz="1800" kern="1200" dirty="0" smtClean="0">
                          <a:solidFill>
                            <a:schemeClr val="tx1"/>
                          </a:solidFill>
                          <a:latin typeface="Calibri" panose="020F0502020204030204" pitchFamily="34" charset="0"/>
                          <a:ea typeface="+mn-ea"/>
                          <a:cs typeface="+mn-cs"/>
                        </a:rPr>
                        <a:t>This information does not have a fully defined structure, and most likely will be read and used by humans, such as images, word documents, video, audio, </a:t>
                      </a:r>
                      <a:r>
                        <a:rPr lang="en-US" sz="1800" kern="1200" dirty="0" err="1" smtClean="0">
                          <a:solidFill>
                            <a:schemeClr val="tx1"/>
                          </a:solidFill>
                          <a:latin typeface="Calibri" panose="020F0502020204030204" pitchFamily="34" charset="0"/>
                          <a:ea typeface="+mn-ea"/>
                          <a:cs typeface="+mn-cs"/>
                        </a:rPr>
                        <a:t>etc</a:t>
                      </a:r>
                      <a:endParaRPr lang="en-US" sz="1800" kern="1200" dirty="0">
                        <a:solidFill>
                          <a:schemeClr val="tx1"/>
                        </a:solidFill>
                        <a:latin typeface="Calibri" panose="020F0502020204030204" pitchFamily="34" charset="0"/>
                        <a:ea typeface="+mn-ea"/>
                        <a:cs typeface="+mn-cs"/>
                      </a:endParaRPr>
                    </a:p>
                  </a:txBody>
                  <a:tcPr/>
                </a:tc>
                <a:tc>
                  <a:txBody>
                    <a:bodyPr/>
                    <a:lstStyle/>
                    <a:p>
                      <a:r>
                        <a:rPr lang="en-US" sz="1800" kern="1200" dirty="0" smtClean="0">
                          <a:solidFill>
                            <a:schemeClr val="tx1"/>
                          </a:solidFill>
                          <a:latin typeface="Calibri" panose="020F0502020204030204" pitchFamily="34" charset="0"/>
                          <a:ea typeface="+mn-ea"/>
                          <a:cs typeface="+mn-cs"/>
                        </a:rPr>
                        <a:t>This information lies somewhere in between, like invoices, purchase orders, and receipts, which contain data to be computer-processed but which come in formats and layouts that first need to be identified and classified – a task that often is handled by humans but increasingly is being automated as the tools improve.</a:t>
                      </a:r>
                      <a:endParaRPr lang="en-US" sz="1800" kern="1200" dirty="0">
                        <a:solidFill>
                          <a:schemeClr val="tx1"/>
                        </a:solidFill>
                        <a:latin typeface="Calibri" panose="020F0502020204030204" pitchFamily="34" charset="0"/>
                        <a:ea typeface="+mn-ea"/>
                        <a:cs typeface="+mn-cs"/>
                      </a:endParaRPr>
                    </a:p>
                  </a:txBody>
                  <a:tcPr/>
                </a:tc>
                <a:extLst>
                  <a:ext uri="{0D108BD9-81ED-4DB2-BD59-A6C34878D82A}">
                    <a16:rowId xmlns:a16="http://schemas.microsoft.com/office/drawing/2014/main" val="3093111328"/>
                  </a:ext>
                </a:extLst>
              </a:tr>
            </a:tbl>
          </a:graphicData>
        </a:graphic>
      </p:graphicFrame>
    </p:spTree>
    <p:extLst>
      <p:ext uri="{BB962C8B-B14F-4D97-AF65-F5344CB8AC3E}">
        <p14:creationId xmlns:p14="http://schemas.microsoft.com/office/powerpoint/2010/main" val="2359695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Modules - Content </a:t>
            </a:r>
            <a:r>
              <a:rPr lang="en-US" dirty="0"/>
              <a:t>Encryption</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40</a:t>
            </a:fld>
            <a:endParaRPr lang="en-US" dirty="0"/>
          </a:p>
        </p:txBody>
      </p:sp>
      <p:pic>
        <p:nvPicPr>
          <p:cNvPr id="7" name="Picture 6"/>
          <p:cNvPicPr>
            <a:picLocks noChangeAspect="1"/>
          </p:cNvPicPr>
          <p:nvPr/>
        </p:nvPicPr>
        <p:blipFill>
          <a:blip r:embed="rId2"/>
          <a:stretch>
            <a:fillRect/>
          </a:stretch>
        </p:blipFill>
        <p:spPr>
          <a:xfrm>
            <a:off x="385212" y="1741872"/>
            <a:ext cx="8297375" cy="3340898"/>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37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ACS Modules - Amazon </a:t>
            </a:r>
            <a:r>
              <a:rPr lang="en-US" dirty="0"/>
              <a:t>web services</a:t>
            </a:r>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41</a:t>
            </a:fld>
            <a:endParaRPr lang="en-US" dirty="0"/>
          </a:p>
        </p:txBody>
      </p:sp>
      <p:pic>
        <p:nvPicPr>
          <p:cNvPr id="7" name="Picture 6"/>
          <p:cNvPicPr>
            <a:picLocks noChangeAspect="1"/>
          </p:cNvPicPr>
          <p:nvPr/>
        </p:nvPicPr>
        <p:blipFill>
          <a:blip r:embed="rId2"/>
          <a:stretch>
            <a:fillRect/>
          </a:stretch>
        </p:blipFill>
        <p:spPr>
          <a:xfrm>
            <a:off x="497998" y="1186871"/>
            <a:ext cx="8071804" cy="3054361"/>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8689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Alfresco Enterprise vs Community</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42</a:t>
            </a:fld>
            <a:endParaRPr lang="en-US" dirty="0"/>
          </a:p>
        </p:txBody>
      </p:sp>
      <p:pic>
        <p:nvPicPr>
          <p:cNvPr id="45" name="Picture 44"/>
          <p:cNvPicPr>
            <a:picLocks noChangeAspect="1"/>
          </p:cNvPicPr>
          <p:nvPr/>
        </p:nvPicPr>
        <p:blipFill>
          <a:blip r:embed="rId2"/>
          <a:stretch>
            <a:fillRect/>
          </a:stretch>
        </p:blipFill>
        <p:spPr>
          <a:xfrm>
            <a:off x="39231" y="856265"/>
            <a:ext cx="9065538" cy="5145470"/>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714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Alfresco </a:t>
            </a:r>
            <a:r>
              <a:rPr lang="en-US" dirty="0" smtClean="0"/>
              <a:t>Process Services</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43</a:t>
            </a:fld>
            <a:endParaRPr lang="en-US" dirty="0"/>
          </a:p>
        </p:txBody>
      </p:sp>
      <p:sp>
        <p:nvSpPr>
          <p:cNvPr id="5" name="Content Placeholder 21"/>
          <p:cNvSpPr txBox="1">
            <a:spLocks/>
          </p:cNvSpPr>
          <p:nvPr/>
        </p:nvSpPr>
        <p:spPr>
          <a:xfrm>
            <a:off x="389706" y="1561993"/>
            <a:ext cx="1871398" cy="1575061"/>
          </a:xfrm>
          <a:prstGeom prst="rect">
            <a:avLst/>
          </a:prstGeom>
        </p:spPr>
        <p:txBody>
          <a:bodyPr anchor="ctr"/>
          <a:lstStyle>
            <a:lvl1pPr marL="0" indent="0" algn="ctr" defTabSz="457200" rtl="0" eaLnBrk="1" latinLnBrk="0" hangingPunct="1">
              <a:spcBef>
                <a:spcPct val="20000"/>
              </a:spcBef>
              <a:buFont typeface="Arial"/>
              <a:buNone/>
              <a:defRPr sz="1800" b="0" i="0" kern="1200">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3pPr>
            <a:lvl4pPr marL="16002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4pPr>
            <a:lvl5pPr marL="20574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p:txBody>
      </p:sp>
      <p:sp>
        <p:nvSpPr>
          <p:cNvPr id="6" name="Content Placeholder 21"/>
          <p:cNvSpPr txBox="1">
            <a:spLocks/>
          </p:cNvSpPr>
          <p:nvPr/>
        </p:nvSpPr>
        <p:spPr>
          <a:xfrm>
            <a:off x="2535947" y="1561993"/>
            <a:ext cx="1871398" cy="1575061"/>
          </a:xfrm>
          <a:prstGeom prst="rect">
            <a:avLst/>
          </a:prstGeom>
        </p:spPr>
        <p:txBody>
          <a:bodyPr anchor="ctr"/>
          <a:lstStyle>
            <a:lvl1pPr marL="0" indent="0" algn="ctr" defTabSz="457200" rtl="0" eaLnBrk="1" latinLnBrk="0" hangingPunct="1">
              <a:spcBef>
                <a:spcPct val="20000"/>
              </a:spcBef>
              <a:buFont typeface="Arial"/>
              <a:buNone/>
              <a:defRPr sz="1800" b="0" i="0" kern="1200">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3pPr>
            <a:lvl4pPr marL="16002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4pPr>
            <a:lvl5pPr marL="20574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p:txBody>
      </p:sp>
      <p:sp>
        <p:nvSpPr>
          <p:cNvPr id="7" name="Content Placeholder 21"/>
          <p:cNvSpPr txBox="1">
            <a:spLocks/>
          </p:cNvSpPr>
          <p:nvPr/>
        </p:nvSpPr>
        <p:spPr>
          <a:xfrm>
            <a:off x="4684750" y="1561993"/>
            <a:ext cx="1871398" cy="1575061"/>
          </a:xfrm>
          <a:prstGeom prst="rect">
            <a:avLst/>
          </a:prstGeom>
        </p:spPr>
        <p:txBody>
          <a:bodyPr anchor="ctr"/>
          <a:lstStyle>
            <a:lvl1pPr marL="0" indent="0" algn="ctr" defTabSz="457200" rtl="0" eaLnBrk="1" latinLnBrk="0" hangingPunct="1">
              <a:spcBef>
                <a:spcPct val="20000"/>
              </a:spcBef>
              <a:buFont typeface="Arial"/>
              <a:buNone/>
              <a:defRPr sz="1800" b="0" i="0" kern="1200">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3pPr>
            <a:lvl4pPr marL="16002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4pPr>
            <a:lvl5pPr marL="20574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p:txBody>
      </p:sp>
      <p:sp>
        <p:nvSpPr>
          <p:cNvPr id="8" name="Content Placeholder 21"/>
          <p:cNvSpPr txBox="1">
            <a:spLocks/>
          </p:cNvSpPr>
          <p:nvPr/>
        </p:nvSpPr>
        <p:spPr>
          <a:xfrm>
            <a:off x="6830989" y="1561993"/>
            <a:ext cx="1871398" cy="1575061"/>
          </a:xfrm>
          <a:prstGeom prst="rect">
            <a:avLst/>
          </a:prstGeom>
        </p:spPr>
        <p:txBody>
          <a:bodyPr anchor="ctr"/>
          <a:lstStyle>
            <a:lvl1pPr marL="0" indent="0" algn="ctr" defTabSz="457200" rtl="0" eaLnBrk="1" latinLnBrk="0" hangingPunct="1">
              <a:spcBef>
                <a:spcPct val="20000"/>
              </a:spcBef>
              <a:buFont typeface="Arial"/>
              <a:buNone/>
              <a:defRPr sz="1800" b="0" i="0" kern="1200">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2pPr>
            <a:lvl3pPr marL="11430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3pPr>
            <a:lvl4pPr marL="16002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4pPr>
            <a:lvl5pPr marL="2057400" indent="-228600" algn="l" defTabSz="457200" rtl="0" eaLnBrk="1" latinLnBrk="0" hangingPunct="1">
              <a:spcBef>
                <a:spcPct val="20000"/>
              </a:spcBef>
              <a:buFont typeface="Arial"/>
              <a:buChar char="•"/>
              <a:defRPr sz="1600" b="0" i="0" kern="1200">
                <a:solidFill>
                  <a:schemeClr val="tx1">
                    <a:lumMod val="50000"/>
                  </a:schemeClr>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Edit Master text styles</a:t>
            </a:r>
          </a:p>
        </p:txBody>
      </p:sp>
      <p:sp>
        <p:nvSpPr>
          <p:cNvPr id="9" name="Rectangle 8"/>
          <p:cNvSpPr/>
          <p:nvPr/>
        </p:nvSpPr>
        <p:spPr>
          <a:xfrm>
            <a:off x="2031199" y="1566126"/>
            <a:ext cx="1647993" cy="1454166"/>
          </a:xfrm>
          <a:prstGeom prst="rect">
            <a:avLst/>
          </a:prstGeom>
          <a:solidFill>
            <a:srgbClr val="1E88E5"/>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5797" y="1566126"/>
            <a:ext cx="1647993" cy="1454166"/>
          </a:xfrm>
          <a:prstGeom prst="rect">
            <a:avLst/>
          </a:prstGeom>
          <a:solidFill>
            <a:srgbClr val="8BC34A"/>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776601" y="1566126"/>
            <a:ext cx="1647993" cy="1454166"/>
          </a:xfrm>
          <a:prstGeom prst="rect">
            <a:avLst/>
          </a:prstGeom>
          <a:solidFill>
            <a:schemeClr val="accent5"/>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522003" y="1566126"/>
            <a:ext cx="1647993" cy="1454166"/>
          </a:xfrm>
          <a:prstGeom prst="rect">
            <a:avLst/>
          </a:prstGeom>
          <a:solidFill>
            <a:srgbClr val="FF9901"/>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267407" y="1573052"/>
            <a:ext cx="1647993" cy="1454166"/>
          </a:xfrm>
          <a:prstGeom prst="rect">
            <a:avLst/>
          </a:prstGeom>
          <a:solidFill>
            <a:srgbClr val="24AA60"/>
          </a:solid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031198" y="3117834"/>
            <a:ext cx="1647993" cy="1454166"/>
          </a:xfrm>
          <a:prstGeom prst="rect">
            <a:avLst/>
          </a:prstGeom>
          <a:no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Powerful Task Management</a:t>
            </a:r>
            <a:endParaRPr lang="en-US" sz="1600" dirty="0">
              <a:solidFill>
                <a:schemeClr val="tx1"/>
              </a:solidFill>
            </a:endParaRPr>
          </a:p>
        </p:txBody>
      </p:sp>
      <p:sp>
        <p:nvSpPr>
          <p:cNvPr id="15" name="Rectangle 14"/>
          <p:cNvSpPr/>
          <p:nvPr/>
        </p:nvSpPr>
        <p:spPr>
          <a:xfrm>
            <a:off x="285796" y="3117834"/>
            <a:ext cx="1647993" cy="1454166"/>
          </a:xfrm>
          <a:prstGeom prst="rect">
            <a:avLst/>
          </a:prstGeom>
          <a:no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Ease of Development &amp; Deployment</a:t>
            </a:r>
            <a:endParaRPr lang="en-US" sz="1600" dirty="0">
              <a:solidFill>
                <a:schemeClr val="tx1"/>
              </a:solidFill>
            </a:endParaRPr>
          </a:p>
        </p:txBody>
      </p:sp>
      <p:sp>
        <p:nvSpPr>
          <p:cNvPr id="16" name="Rectangle 15"/>
          <p:cNvSpPr/>
          <p:nvPr/>
        </p:nvSpPr>
        <p:spPr>
          <a:xfrm>
            <a:off x="3776600" y="3117834"/>
            <a:ext cx="1647993" cy="1454166"/>
          </a:xfrm>
          <a:prstGeom prst="rect">
            <a:avLst/>
          </a:prstGeom>
          <a:no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Open &amp; Easy to Integrate</a:t>
            </a:r>
          </a:p>
        </p:txBody>
      </p:sp>
      <p:sp>
        <p:nvSpPr>
          <p:cNvPr id="17" name="Rectangle 16"/>
          <p:cNvSpPr/>
          <p:nvPr/>
        </p:nvSpPr>
        <p:spPr>
          <a:xfrm>
            <a:off x="5522002" y="3117834"/>
            <a:ext cx="1647993" cy="1454166"/>
          </a:xfrm>
          <a:prstGeom prst="rect">
            <a:avLst/>
          </a:prstGeom>
          <a:no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Addressing Process Compliance</a:t>
            </a:r>
          </a:p>
        </p:txBody>
      </p:sp>
      <p:sp>
        <p:nvSpPr>
          <p:cNvPr id="18" name="Rectangle 17"/>
          <p:cNvSpPr/>
          <p:nvPr/>
        </p:nvSpPr>
        <p:spPr>
          <a:xfrm>
            <a:off x="7267406" y="3124760"/>
            <a:ext cx="1647993" cy="1454166"/>
          </a:xfrm>
          <a:prstGeom prst="rect">
            <a:avLst/>
          </a:prstGeom>
          <a:noFill/>
          <a:ln w="63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Enterprise Scale &amp; Robustness</a:t>
            </a:r>
          </a:p>
        </p:txBody>
      </p:sp>
      <p:pic>
        <p:nvPicPr>
          <p:cNvPr id="26" name="Picture 25"/>
          <p:cNvPicPr>
            <a:picLocks noChangeAspect="1"/>
          </p:cNvPicPr>
          <p:nvPr/>
        </p:nvPicPr>
        <p:blipFill>
          <a:blip r:embed="rId3" cstate="screen">
            <a:duotone>
              <a:prstClr val="black"/>
              <a:schemeClr val="bg1">
                <a:tint val="45000"/>
                <a:satMod val="400000"/>
              </a:schemeClr>
            </a:duotone>
            <a:lum bright="40000" contrast="40000"/>
            <a:extLst>
              <a:ext uri="{28A0092B-C50C-407E-A947-70E740481C1C}">
                <a14:useLocalDpi xmlns:a14="http://schemas.microsoft.com/office/drawing/2010/main"/>
              </a:ext>
            </a:extLst>
          </a:blip>
          <a:stretch>
            <a:fillRect/>
          </a:stretch>
        </p:blipFill>
        <p:spPr>
          <a:xfrm>
            <a:off x="5971128" y="1954330"/>
            <a:ext cx="693732" cy="693732"/>
          </a:xfrm>
          <a:prstGeom prst="rect">
            <a:avLst/>
          </a:prstGeom>
        </p:spPr>
      </p:pic>
      <p:pic>
        <p:nvPicPr>
          <p:cNvPr id="2050" name="Picture 2" descr="https://cdn-www.alfresco.com/sites/www.alfresco.com/files/styles/quick_links/public/ps-ql-deployment.png?itok=QIJzSln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82" y="1878755"/>
            <a:ext cx="877221" cy="8772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www.alfresco.com/sites/www.alfresco.com/files/styles/quick_links/public/ps-ql-task.png?itok=bdAUcz0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9816" y="1934729"/>
            <a:ext cx="784511" cy="7845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dn-www.alfresco.com/sites/www.alfresco.com/files/styles/quick_links/public/ps-ql-integrate.png?itok=k6VRt1uj"/>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7238" y="1878755"/>
            <a:ext cx="956518" cy="9565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www.alfresco.com/sites/www.alfresco.com/files/styles/quick_links/public/ps-ql-scale.png?itok=nagMF3v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5652" y="2071264"/>
            <a:ext cx="5715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9" descr="D:\alfersco\download.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2135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APS – Process Editor</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44</a:t>
            </a:fld>
            <a:endParaRPr lang="en-US" dirty="0"/>
          </a:p>
        </p:txBody>
      </p:sp>
      <p:pic>
        <p:nvPicPr>
          <p:cNvPr id="11" name="Picture 10"/>
          <p:cNvPicPr>
            <a:picLocks noChangeAspect="1"/>
          </p:cNvPicPr>
          <p:nvPr/>
        </p:nvPicPr>
        <p:blipFill>
          <a:blip r:embed="rId2"/>
          <a:stretch>
            <a:fillRect/>
          </a:stretch>
        </p:blipFill>
        <p:spPr>
          <a:xfrm>
            <a:off x="170306" y="1557366"/>
            <a:ext cx="8803387" cy="3743268"/>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1874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APS -  Forms Editor</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45</a:t>
            </a:fld>
            <a:endParaRPr lang="en-US" dirty="0"/>
          </a:p>
        </p:txBody>
      </p:sp>
      <p:pic>
        <p:nvPicPr>
          <p:cNvPr id="4" name="Picture 3"/>
          <p:cNvPicPr>
            <a:picLocks noChangeAspect="1"/>
          </p:cNvPicPr>
          <p:nvPr/>
        </p:nvPicPr>
        <p:blipFill>
          <a:blip r:embed="rId2"/>
          <a:stretch>
            <a:fillRect/>
          </a:stretch>
        </p:blipFill>
        <p:spPr>
          <a:xfrm>
            <a:off x="402714" y="949052"/>
            <a:ext cx="8262371" cy="4635319"/>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7939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APS – Decision Tables</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46</a:t>
            </a:fld>
            <a:endParaRPr lang="en-US" dirty="0"/>
          </a:p>
        </p:txBody>
      </p:sp>
      <p:pic>
        <p:nvPicPr>
          <p:cNvPr id="8" name="Picture 7"/>
          <p:cNvPicPr>
            <a:picLocks noChangeAspect="1"/>
          </p:cNvPicPr>
          <p:nvPr/>
        </p:nvPicPr>
        <p:blipFill>
          <a:blip r:embed="rId2"/>
          <a:stretch>
            <a:fillRect/>
          </a:stretch>
        </p:blipFill>
        <p:spPr>
          <a:xfrm>
            <a:off x="362814" y="1061357"/>
            <a:ext cx="8151446" cy="4622911"/>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7889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APS – Data Models</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47</a:t>
            </a:fld>
            <a:endParaRPr lang="en-US" dirty="0"/>
          </a:p>
        </p:txBody>
      </p:sp>
      <p:pic>
        <p:nvPicPr>
          <p:cNvPr id="4" name="Picture 3"/>
          <p:cNvPicPr>
            <a:picLocks noChangeAspect="1"/>
          </p:cNvPicPr>
          <p:nvPr/>
        </p:nvPicPr>
        <p:blipFill>
          <a:blip r:embed="rId2"/>
          <a:stretch>
            <a:fillRect/>
          </a:stretch>
        </p:blipFill>
        <p:spPr>
          <a:xfrm>
            <a:off x="152400" y="1812472"/>
            <a:ext cx="8894717" cy="3121283"/>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1710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APS – ACS integration</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48</a:t>
            </a:fld>
            <a:endParaRPr lang="en-US" dirty="0"/>
          </a:p>
        </p:txBody>
      </p:sp>
      <p:pic>
        <p:nvPicPr>
          <p:cNvPr id="20" name="Picture 19"/>
          <p:cNvPicPr>
            <a:picLocks noChangeAspect="1"/>
          </p:cNvPicPr>
          <p:nvPr/>
        </p:nvPicPr>
        <p:blipFill>
          <a:blip r:embed="rId2"/>
          <a:stretch>
            <a:fillRect/>
          </a:stretch>
        </p:blipFill>
        <p:spPr>
          <a:xfrm>
            <a:off x="530224" y="1317719"/>
            <a:ext cx="8385176" cy="4189204"/>
          </a:xfrm>
          <a:prstGeom prst="rect">
            <a:avLst/>
          </a:prstGeom>
        </p:spPr>
      </p:pic>
      <p:pic>
        <p:nvPicPr>
          <p:cNvPr id="5"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8741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Alfresco Deployment</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49</a:t>
            </a:fld>
            <a:endParaRPr lang="en-US" dirty="0"/>
          </a:p>
        </p:txBody>
      </p:sp>
      <p:pic>
        <p:nvPicPr>
          <p:cNvPr id="4" name="Content Placeholder 3"/>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623" y="956680"/>
            <a:ext cx="3288042" cy="4163960"/>
          </a:xfrm>
          <a:prstGeom prst="rect">
            <a:avLst/>
          </a:prstGeom>
          <a:ln w="127000" cap="rnd">
            <a:solidFill>
              <a:srgbClr val="FFFFFF"/>
            </a:solidFill>
          </a:ln>
          <a:effectLst/>
          <a:scene3d>
            <a:camera prst="orthographicFront"/>
            <a:lightRig rig="twoPt" dir="t">
              <a:rot lat="0" lon="0" rev="7800000"/>
            </a:lightRig>
          </a:scene3d>
          <a:sp3d contourW="6350">
            <a:contourClr>
              <a:srgbClr val="C0C0C0"/>
            </a:contourClr>
          </a:sp3d>
        </p:spPr>
      </p:pic>
      <p:sp>
        <p:nvSpPr>
          <p:cNvPr id="5" name="Cloud 4"/>
          <p:cNvSpPr/>
          <p:nvPr/>
        </p:nvSpPr>
        <p:spPr>
          <a:xfrm rot="11053889">
            <a:off x="571521" y="949279"/>
            <a:ext cx="1251284" cy="632759"/>
          </a:xfrm>
          <a:prstGeom prst="cloud">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https://blink.ucsd.edu/_images/technology-tab/aw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509" y="967566"/>
            <a:ext cx="1118825" cy="57178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8112" y="967566"/>
            <a:ext cx="3242216" cy="4269452"/>
          </a:xfrm>
          <a:prstGeom prst="rect">
            <a:avLst/>
          </a:prstGeom>
          <a:ln w="127000" cap="rnd">
            <a:solidFill>
              <a:srgbClr val="FFFFFF"/>
            </a:solidFill>
          </a:ln>
          <a:effectLst/>
          <a:scene3d>
            <a:camera prst="orthographicFront"/>
            <a:lightRig rig="twoPt" dir="t">
              <a:rot lat="0" lon="0" rev="7800000"/>
            </a:lightRig>
          </a:scene3d>
          <a:sp3d contourW="6350">
            <a:contourClr>
              <a:srgbClr val="C0C0C0"/>
            </a:contourClr>
          </a:sp3d>
        </p:spPr>
      </p:pic>
      <p:pic>
        <p:nvPicPr>
          <p:cNvPr id="8" name="Picture 7" descr="Image result for premises ic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380" r="18768"/>
          <a:stretch/>
        </p:blipFill>
        <p:spPr bwMode="auto">
          <a:xfrm>
            <a:off x="7810278" y="1289189"/>
            <a:ext cx="612735" cy="4892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6"/>
          <p:cNvSpPr txBox="1"/>
          <p:nvPr/>
        </p:nvSpPr>
        <p:spPr>
          <a:xfrm>
            <a:off x="7720982" y="1717222"/>
            <a:ext cx="8687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latin typeface="Helvetica Neue"/>
              </a:rPr>
              <a:t>On-</a:t>
            </a:r>
            <a:r>
              <a:rPr lang="en-US" sz="1200" dirty="0" err="1">
                <a:latin typeface="Helvetica Neue"/>
              </a:rPr>
              <a:t>Prem</a:t>
            </a:r>
            <a:endParaRPr lang="en-US" sz="1200" dirty="0">
              <a:latin typeface="Helvetica Neue"/>
            </a:endParaRPr>
          </a:p>
        </p:txBody>
      </p:sp>
      <p:sp>
        <p:nvSpPr>
          <p:cNvPr id="10" name="Left-Right Arrow 9"/>
          <p:cNvSpPr/>
          <p:nvPr/>
        </p:nvSpPr>
        <p:spPr bwMode="auto">
          <a:xfrm>
            <a:off x="3993183" y="2863681"/>
            <a:ext cx="1313411" cy="365760"/>
          </a:xfrm>
          <a:prstGeom prst="lef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endParaRPr>
          </a:p>
        </p:txBody>
      </p:sp>
      <p:pic>
        <p:nvPicPr>
          <p:cNvPr id="11" name="Picture 9" descr="D:\alfersco\downloa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933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txBox="1">
            <a:spLocks noChangeArrowheads="1"/>
          </p:cNvSpPr>
          <p:nvPr/>
        </p:nvSpPr>
        <p:spPr>
          <a:xfrm>
            <a:off x="76200" y="6324600"/>
            <a:ext cx="4572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defRPr/>
            </a:pPr>
            <a:fld id="{68B1EC2B-0445-477A-B0BE-9B9BFCA5C2FF}" type="slidenum">
              <a:rPr lang="en-US" sz="1200" b="0" smtClean="0">
                <a:solidFill>
                  <a:srgbClr val="6DB23F"/>
                </a:solidFill>
                <a:latin typeface="Arial Black" charset="0"/>
              </a:rPr>
              <a:pPr algn="r">
                <a:defRPr/>
              </a:pPr>
              <a:t>5</a:t>
            </a:fld>
            <a:endParaRPr lang="en-US" sz="1200" b="0" dirty="0">
              <a:solidFill>
                <a:srgbClr val="000000"/>
              </a:solidFill>
              <a:latin typeface="Arial Black" charset="0"/>
            </a:endParaRPr>
          </a:p>
        </p:txBody>
      </p:sp>
      <p:sp>
        <p:nvSpPr>
          <p:cNvPr id="50" name="Rectangle 49"/>
          <p:cNvSpPr/>
          <p:nvPr/>
        </p:nvSpPr>
        <p:spPr>
          <a:xfrm>
            <a:off x="304800" y="572552"/>
            <a:ext cx="8610600" cy="2862323"/>
          </a:xfrm>
          <a:prstGeom prst="rect">
            <a:avLst/>
          </a:prstGeom>
        </p:spPr>
        <p:txBody>
          <a:bodyPr vert="horz" wrap="square">
            <a:spAutoFit/>
          </a:bodyPr>
          <a:lstStyle/>
          <a:p>
            <a:r>
              <a:rPr lang="en-US" sz="1800" dirty="0">
                <a:latin typeface="Calibri"/>
                <a:cs typeface="Calibri"/>
              </a:rPr>
              <a:t>There are five </a:t>
            </a:r>
            <a:r>
              <a:rPr lang="en-US" sz="1800" dirty="0" smtClean="0">
                <a:latin typeface="Calibri"/>
                <a:cs typeface="Calibri"/>
              </a:rPr>
              <a:t>basic components of ECM</a:t>
            </a:r>
            <a:endParaRPr lang="en-US" sz="1800" dirty="0" smtClean="0"/>
          </a:p>
          <a:p>
            <a:endParaRPr lang="en-US" sz="1800" dirty="0"/>
          </a:p>
          <a:p>
            <a:pPr marL="285750" indent="-285750" algn="just">
              <a:lnSpc>
                <a:spcPct val="120000"/>
              </a:lnSpc>
              <a:buFont typeface="Arial"/>
              <a:buChar char="•"/>
            </a:pPr>
            <a:r>
              <a:rPr lang="en-US" sz="1800" b="1" dirty="0">
                <a:latin typeface="Calibri"/>
                <a:cs typeface="Calibri"/>
              </a:rPr>
              <a:t>Capture</a:t>
            </a:r>
          </a:p>
          <a:p>
            <a:pPr marL="285750" indent="-285750" algn="just">
              <a:lnSpc>
                <a:spcPct val="120000"/>
              </a:lnSpc>
              <a:buFont typeface="Arial"/>
              <a:buChar char="•"/>
            </a:pPr>
            <a:r>
              <a:rPr lang="en-US" sz="1800" b="1" dirty="0">
                <a:latin typeface="Calibri"/>
                <a:cs typeface="Calibri"/>
              </a:rPr>
              <a:t>M</a:t>
            </a:r>
            <a:r>
              <a:rPr lang="en-US" sz="1800" b="1" dirty="0" smtClean="0">
                <a:latin typeface="Calibri"/>
                <a:cs typeface="Calibri"/>
              </a:rPr>
              <a:t>anage</a:t>
            </a:r>
            <a:endParaRPr lang="en-US" sz="1800" b="1" dirty="0">
              <a:latin typeface="Calibri"/>
              <a:cs typeface="Calibri"/>
            </a:endParaRPr>
          </a:p>
          <a:p>
            <a:pPr marL="285750" indent="-285750" algn="just">
              <a:lnSpc>
                <a:spcPct val="120000"/>
              </a:lnSpc>
              <a:buFont typeface="Arial"/>
              <a:buChar char="•"/>
            </a:pPr>
            <a:r>
              <a:rPr lang="en-US" sz="1800" b="1" dirty="0">
                <a:latin typeface="Calibri"/>
                <a:cs typeface="Calibri"/>
              </a:rPr>
              <a:t>S</a:t>
            </a:r>
            <a:r>
              <a:rPr lang="en-US" sz="1800" b="1" dirty="0" smtClean="0">
                <a:latin typeface="Calibri"/>
                <a:cs typeface="Calibri"/>
              </a:rPr>
              <a:t>tore</a:t>
            </a:r>
            <a:endParaRPr lang="en-US" sz="1800" b="1" dirty="0">
              <a:latin typeface="Calibri"/>
              <a:cs typeface="Calibri"/>
            </a:endParaRPr>
          </a:p>
          <a:p>
            <a:pPr marL="285750" indent="-285750" algn="just">
              <a:lnSpc>
                <a:spcPct val="120000"/>
              </a:lnSpc>
              <a:buFont typeface="Arial"/>
              <a:buChar char="•"/>
            </a:pPr>
            <a:r>
              <a:rPr lang="en-US" sz="1800" b="1" dirty="0">
                <a:latin typeface="Calibri"/>
                <a:cs typeface="Calibri"/>
              </a:rPr>
              <a:t>P</a:t>
            </a:r>
            <a:r>
              <a:rPr lang="en-US" sz="1800" b="1" dirty="0" smtClean="0">
                <a:latin typeface="Calibri"/>
                <a:cs typeface="Calibri"/>
              </a:rPr>
              <a:t>reserve</a:t>
            </a:r>
            <a:endParaRPr lang="en-US" sz="1800" b="1" dirty="0">
              <a:latin typeface="Calibri"/>
              <a:cs typeface="Calibri"/>
            </a:endParaRPr>
          </a:p>
          <a:p>
            <a:pPr marL="285750" indent="-285750" algn="just">
              <a:lnSpc>
                <a:spcPct val="120000"/>
              </a:lnSpc>
              <a:buFont typeface="Arial"/>
              <a:buChar char="•"/>
            </a:pPr>
            <a:r>
              <a:rPr lang="en-US" sz="1800" b="1" dirty="0">
                <a:latin typeface="Calibri"/>
                <a:cs typeface="Calibri"/>
              </a:rPr>
              <a:t>D</a:t>
            </a:r>
            <a:r>
              <a:rPr lang="en-US" sz="1800" b="1" dirty="0" smtClean="0">
                <a:latin typeface="Calibri"/>
                <a:cs typeface="Calibri"/>
              </a:rPr>
              <a:t>eliver</a:t>
            </a:r>
            <a:endParaRPr lang="en-US" sz="1800" b="1" dirty="0">
              <a:latin typeface="Calibri"/>
              <a:cs typeface="Calibri"/>
            </a:endParaRPr>
          </a:p>
          <a:p>
            <a:r>
              <a:rPr lang="en-US" sz="1800" dirty="0" smtClean="0">
                <a:latin typeface="Calibri" panose="020F0502020204030204" pitchFamily="34" charset="0"/>
              </a:rPr>
              <a:t> </a:t>
            </a:r>
            <a:endParaRPr lang="en-US" sz="1800" dirty="0">
              <a:latin typeface="Calibri" panose="020F0502020204030204" pitchFamily="34" charset="0"/>
            </a:endParaRPr>
          </a:p>
          <a:p>
            <a:endParaRPr lang="en-US" sz="1800" dirty="0">
              <a:latin typeface="Calibri" panose="020F0502020204030204" pitchFamily="34" charset="0"/>
            </a:endParaRPr>
          </a:p>
        </p:txBody>
      </p:sp>
      <p:sp>
        <p:nvSpPr>
          <p:cNvPr id="51" name="Rectangle 1"/>
          <p:cNvSpPr txBox="1">
            <a:spLocks noChangeArrowheads="1"/>
          </p:cNvSpPr>
          <p:nvPr/>
        </p:nvSpPr>
        <p:spPr bwMode="auto">
          <a:xfrm>
            <a:off x="158750" y="39687"/>
            <a:ext cx="4937125" cy="731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a:solidFill>
                  <a:srgbClr val="3D97BB"/>
                </a:solidFill>
                <a:latin typeface="Calibri" pitchFamily="34" charset="0"/>
                <a:ea typeface="ＭＳ Ｐゴシック" charset="-128"/>
                <a:cs typeface="Calibri" pitchFamily="34" charset="0"/>
              </a:defRPr>
            </a:lvl1pPr>
            <a:lvl2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smtClean="0"/>
              <a:t>ECM Overview - Components</a:t>
            </a:r>
            <a:endParaRPr lang="en-US" kern="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274"/>
          <a:stretch/>
        </p:blipFill>
        <p:spPr>
          <a:xfrm>
            <a:off x="1801470" y="1504950"/>
            <a:ext cx="6877050" cy="4320886"/>
          </a:xfrm>
          <a:prstGeom prst="rect">
            <a:avLst/>
          </a:prstGeom>
        </p:spPr>
      </p:pic>
    </p:spTree>
    <p:extLst>
      <p:ext uri="{BB962C8B-B14F-4D97-AF65-F5344CB8AC3E}">
        <p14:creationId xmlns:p14="http://schemas.microsoft.com/office/powerpoint/2010/main" val="328362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Alfresco Technologies Used</a:t>
            </a:r>
            <a:endParaRPr lang="en-US" dirty="0"/>
          </a:p>
        </p:txBody>
      </p:sp>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50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18307135"/>
              </p:ext>
            </p:extLst>
          </p:nvPr>
        </p:nvGraphicFramePr>
        <p:xfrm>
          <a:off x="304800" y="678543"/>
          <a:ext cx="8610600" cy="5359400"/>
        </p:xfrm>
        <a:graphic>
          <a:graphicData uri="http://schemas.openxmlformats.org/drawingml/2006/table">
            <a:tbl>
              <a:tblPr firstRow="1" bandRow="1">
                <a:tableStyleId>{5C22544A-7EE6-4342-B048-85BDC9FD1C3A}</a:tableStyleId>
              </a:tblPr>
              <a:tblGrid>
                <a:gridCol w="2567804">
                  <a:extLst>
                    <a:ext uri="{9D8B030D-6E8A-4147-A177-3AD203B41FA5}">
                      <a16:colId xmlns:a16="http://schemas.microsoft.com/office/drawing/2014/main" val="4071829373"/>
                    </a:ext>
                  </a:extLst>
                </a:gridCol>
                <a:gridCol w="6042796">
                  <a:extLst>
                    <a:ext uri="{9D8B030D-6E8A-4147-A177-3AD203B41FA5}">
                      <a16:colId xmlns:a16="http://schemas.microsoft.com/office/drawing/2014/main" val="3058494631"/>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13286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Apache Chemistry</a:t>
                      </a:r>
                    </a:p>
                  </a:txBody>
                  <a:tcPr/>
                </a:tc>
                <a:tc>
                  <a:txBody>
                    <a:bodyPr/>
                    <a:lstStyle/>
                    <a:p>
                      <a:r>
                        <a:rPr lang="en-US" dirty="0" smtClean="0"/>
                        <a:t>CMIS </a:t>
                      </a:r>
                      <a:r>
                        <a:rPr lang="en-US" dirty="0" err="1" smtClean="0"/>
                        <a:t>AtomPub</a:t>
                      </a:r>
                      <a:r>
                        <a:rPr lang="en-US" dirty="0" smtClean="0"/>
                        <a:t> binding and Abdera CMIS Extension for Web Services binding</a:t>
                      </a:r>
                      <a:endParaRPr lang="en-US" dirty="0"/>
                    </a:p>
                  </a:txBody>
                  <a:tcPr/>
                </a:tc>
                <a:extLst>
                  <a:ext uri="{0D108BD9-81ED-4DB2-BD59-A6C34878D82A}">
                    <a16:rowId xmlns:a16="http://schemas.microsoft.com/office/drawing/2014/main" val="4128598924"/>
                  </a:ext>
                </a:extLst>
              </a:tr>
              <a:tr h="370840">
                <a:tc>
                  <a:txBody>
                    <a:bodyPr/>
                    <a:lstStyle/>
                    <a:p>
                      <a:r>
                        <a:rPr lang="en-US" dirty="0" smtClean="0"/>
                        <a:t>Apache Commons</a:t>
                      </a:r>
                      <a:endParaRPr lang="en-US" dirty="0"/>
                    </a:p>
                  </a:txBody>
                  <a:tcPr/>
                </a:tc>
                <a:tc>
                  <a:txBody>
                    <a:bodyPr/>
                    <a:lstStyle/>
                    <a:p>
                      <a:r>
                        <a:rPr lang="en-US" dirty="0" smtClean="0"/>
                        <a:t>A lot of the commons libraries are used such as Codec, Lang, File Upload, HTTP Client</a:t>
                      </a:r>
                      <a:endParaRPr lang="en-US" dirty="0"/>
                    </a:p>
                  </a:txBody>
                  <a:tcPr/>
                </a:tc>
                <a:extLst>
                  <a:ext uri="{0D108BD9-81ED-4DB2-BD59-A6C34878D82A}">
                    <a16:rowId xmlns:a16="http://schemas.microsoft.com/office/drawing/2014/main" val="2004292120"/>
                  </a:ext>
                </a:extLst>
              </a:tr>
              <a:tr h="370840">
                <a:tc>
                  <a:txBody>
                    <a:bodyPr/>
                    <a:lstStyle/>
                    <a:p>
                      <a:r>
                        <a:rPr lang="en-US" dirty="0" smtClean="0"/>
                        <a:t>Apache </a:t>
                      </a:r>
                      <a:r>
                        <a:rPr lang="en-US" dirty="0" err="1" smtClean="0"/>
                        <a:t>PDFBox</a:t>
                      </a:r>
                      <a:endParaRPr lang="en-US" dirty="0"/>
                    </a:p>
                  </a:txBody>
                  <a:tcPr/>
                </a:tc>
                <a:tc>
                  <a:txBody>
                    <a:bodyPr/>
                    <a:lstStyle/>
                    <a:p>
                      <a:r>
                        <a:rPr lang="en-US" dirty="0" smtClean="0"/>
                        <a:t>Document transformations</a:t>
                      </a:r>
                      <a:endParaRPr lang="en-US" dirty="0"/>
                    </a:p>
                  </a:txBody>
                  <a:tcPr/>
                </a:tc>
                <a:extLst>
                  <a:ext uri="{0D108BD9-81ED-4DB2-BD59-A6C34878D82A}">
                    <a16:rowId xmlns:a16="http://schemas.microsoft.com/office/drawing/2014/main" val="1802574853"/>
                  </a:ext>
                </a:extLst>
              </a:tr>
              <a:tr h="370840">
                <a:tc>
                  <a:txBody>
                    <a:bodyPr/>
                    <a:lstStyle/>
                    <a:p>
                      <a:r>
                        <a:rPr lang="en-US" dirty="0" smtClean="0"/>
                        <a:t>Apache POI</a:t>
                      </a:r>
                      <a:endParaRPr lang="en-US" dirty="0"/>
                    </a:p>
                  </a:txBody>
                  <a:tcPr/>
                </a:tc>
                <a:tc>
                  <a:txBody>
                    <a:bodyPr/>
                    <a:lstStyle/>
                    <a:p>
                      <a:r>
                        <a:rPr lang="en-US" dirty="0" smtClean="0"/>
                        <a:t>Access Microsoft Office documents</a:t>
                      </a:r>
                      <a:endParaRPr lang="en-US" dirty="0"/>
                    </a:p>
                  </a:txBody>
                  <a:tcPr/>
                </a:tc>
                <a:extLst>
                  <a:ext uri="{0D108BD9-81ED-4DB2-BD59-A6C34878D82A}">
                    <a16:rowId xmlns:a16="http://schemas.microsoft.com/office/drawing/2014/main" val="3668832730"/>
                  </a:ext>
                </a:extLst>
              </a:tr>
              <a:tr h="370840">
                <a:tc>
                  <a:txBody>
                    <a:bodyPr/>
                    <a:lstStyle/>
                    <a:p>
                      <a:r>
                        <a:rPr lang="en-US" dirty="0" err="1" smtClean="0"/>
                        <a:t>FreeMarker</a:t>
                      </a:r>
                      <a:endParaRPr lang="en-US" dirty="0"/>
                    </a:p>
                  </a:txBody>
                  <a:tcPr/>
                </a:tc>
                <a:tc>
                  <a:txBody>
                    <a:bodyPr/>
                    <a:lstStyle/>
                    <a:p>
                      <a:r>
                        <a:rPr lang="en-US" dirty="0" smtClean="0"/>
                        <a:t>Presentation templates</a:t>
                      </a:r>
                      <a:endParaRPr lang="en-US" dirty="0"/>
                    </a:p>
                  </a:txBody>
                  <a:tcPr/>
                </a:tc>
                <a:extLst>
                  <a:ext uri="{0D108BD9-81ED-4DB2-BD59-A6C34878D82A}">
                    <a16:rowId xmlns:a16="http://schemas.microsoft.com/office/drawing/2014/main" val="30863596"/>
                  </a:ext>
                </a:extLst>
              </a:tr>
              <a:tr h="370840">
                <a:tc>
                  <a:txBody>
                    <a:bodyPr/>
                    <a:lstStyle/>
                    <a:p>
                      <a:r>
                        <a:rPr lang="en-US" dirty="0" err="1" smtClean="0"/>
                        <a:t>iBATIS</a:t>
                      </a:r>
                      <a:endParaRPr lang="en-US" dirty="0"/>
                    </a:p>
                  </a:txBody>
                  <a:tcPr/>
                </a:tc>
                <a:tc>
                  <a:txBody>
                    <a:bodyPr/>
                    <a:lstStyle/>
                    <a:p>
                      <a:r>
                        <a:rPr lang="en-US" dirty="0" smtClean="0"/>
                        <a:t>SQL mapping layer</a:t>
                      </a:r>
                      <a:endParaRPr lang="en-US" dirty="0"/>
                    </a:p>
                  </a:txBody>
                  <a:tcPr/>
                </a:tc>
                <a:extLst>
                  <a:ext uri="{0D108BD9-81ED-4DB2-BD59-A6C34878D82A}">
                    <a16:rowId xmlns:a16="http://schemas.microsoft.com/office/drawing/2014/main" val="4187821242"/>
                  </a:ext>
                </a:extLst>
              </a:tr>
              <a:tr h="370840">
                <a:tc>
                  <a:txBody>
                    <a:bodyPr/>
                    <a:lstStyle/>
                    <a:p>
                      <a:r>
                        <a:rPr lang="en-US" dirty="0" smtClean="0"/>
                        <a:t>Activiti</a:t>
                      </a:r>
                      <a:endParaRPr lang="en-US" dirty="0"/>
                    </a:p>
                  </a:txBody>
                  <a:tcPr/>
                </a:tc>
                <a:tc>
                  <a:txBody>
                    <a:bodyPr/>
                    <a:lstStyle/>
                    <a:p>
                      <a:r>
                        <a:rPr lang="en-US" dirty="0" smtClean="0"/>
                        <a:t>Workflow engine</a:t>
                      </a:r>
                      <a:endParaRPr lang="en-US" dirty="0"/>
                    </a:p>
                  </a:txBody>
                  <a:tcPr/>
                </a:tc>
                <a:extLst>
                  <a:ext uri="{0D108BD9-81ED-4DB2-BD59-A6C34878D82A}">
                    <a16:rowId xmlns:a16="http://schemas.microsoft.com/office/drawing/2014/main" val="1873291863"/>
                  </a:ext>
                </a:extLst>
              </a:tr>
              <a:tr h="370840">
                <a:tc>
                  <a:txBody>
                    <a:bodyPr/>
                    <a:lstStyle/>
                    <a:p>
                      <a:r>
                        <a:rPr lang="en-US" dirty="0" err="1" smtClean="0"/>
                        <a:t>Lucene</a:t>
                      </a:r>
                      <a:r>
                        <a:rPr lang="en-US" dirty="0" smtClean="0"/>
                        <a:t> &amp; </a:t>
                      </a:r>
                      <a:r>
                        <a:rPr lang="en-US" dirty="0" err="1" smtClean="0"/>
                        <a:t>Solr</a:t>
                      </a:r>
                      <a:endParaRPr lang="en-US" dirty="0"/>
                    </a:p>
                  </a:txBody>
                  <a:tcPr/>
                </a:tc>
                <a:tc>
                  <a:txBody>
                    <a:bodyPr/>
                    <a:lstStyle/>
                    <a:p>
                      <a:r>
                        <a:rPr lang="en-US" dirty="0" smtClean="0"/>
                        <a:t>Indexing and searching</a:t>
                      </a:r>
                      <a:endParaRPr lang="en-US" dirty="0"/>
                    </a:p>
                  </a:txBody>
                  <a:tcPr/>
                </a:tc>
                <a:extLst>
                  <a:ext uri="{0D108BD9-81ED-4DB2-BD59-A6C34878D82A}">
                    <a16:rowId xmlns:a16="http://schemas.microsoft.com/office/drawing/2014/main" val="4025246761"/>
                  </a:ext>
                </a:extLst>
              </a:tr>
              <a:tr h="370840">
                <a:tc>
                  <a:txBody>
                    <a:bodyPr/>
                    <a:lstStyle/>
                    <a:p>
                      <a:r>
                        <a:rPr lang="en-US" dirty="0" smtClean="0"/>
                        <a:t>OpenOffice</a:t>
                      </a:r>
                      <a:endParaRPr lang="en-US" dirty="0"/>
                    </a:p>
                  </a:txBody>
                  <a:tcPr/>
                </a:tc>
                <a:tc>
                  <a:txBody>
                    <a:bodyPr/>
                    <a:lstStyle/>
                    <a:p>
                      <a:r>
                        <a:rPr lang="en-US" dirty="0" smtClean="0"/>
                        <a:t>Transforming office documents to text</a:t>
                      </a:r>
                      <a:endParaRPr lang="en-US" dirty="0"/>
                    </a:p>
                  </a:txBody>
                  <a:tcPr/>
                </a:tc>
                <a:extLst>
                  <a:ext uri="{0D108BD9-81ED-4DB2-BD59-A6C34878D82A}">
                    <a16:rowId xmlns:a16="http://schemas.microsoft.com/office/drawing/2014/main" val="1330008008"/>
                  </a:ext>
                </a:extLst>
              </a:tr>
              <a:tr h="370840">
                <a:tc>
                  <a:txBody>
                    <a:bodyPr/>
                    <a:lstStyle/>
                    <a:p>
                      <a:r>
                        <a:rPr lang="en-US" dirty="0" smtClean="0"/>
                        <a:t>Mozilla Rhino</a:t>
                      </a:r>
                      <a:endParaRPr lang="en-US" dirty="0"/>
                    </a:p>
                  </a:txBody>
                  <a:tcPr/>
                </a:tc>
                <a:tc>
                  <a:txBody>
                    <a:bodyPr/>
                    <a:lstStyle/>
                    <a:p>
                      <a:r>
                        <a:rPr lang="en-US" dirty="0" smtClean="0"/>
                        <a:t>Server-side JavaScript engine</a:t>
                      </a:r>
                      <a:endParaRPr lang="en-US" dirty="0"/>
                    </a:p>
                  </a:txBody>
                  <a:tcPr/>
                </a:tc>
                <a:extLst>
                  <a:ext uri="{0D108BD9-81ED-4DB2-BD59-A6C34878D82A}">
                    <a16:rowId xmlns:a16="http://schemas.microsoft.com/office/drawing/2014/main" val="408422819"/>
                  </a:ext>
                </a:extLst>
              </a:tr>
              <a:tr h="370840">
                <a:tc>
                  <a:txBody>
                    <a:bodyPr/>
                    <a:lstStyle/>
                    <a:p>
                      <a:r>
                        <a:rPr lang="en-US" dirty="0" smtClean="0"/>
                        <a:t>Spring</a:t>
                      </a:r>
                      <a:endParaRPr lang="en-US" dirty="0"/>
                    </a:p>
                  </a:txBody>
                  <a:tcPr/>
                </a:tc>
                <a:tc>
                  <a:txBody>
                    <a:bodyPr/>
                    <a:lstStyle/>
                    <a:p>
                      <a:r>
                        <a:rPr lang="en-US" dirty="0" smtClean="0"/>
                        <a:t>Dependency Injection (DI) component container</a:t>
                      </a:r>
                      <a:endParaRPr lang="en-US" dirty="0"/>
                    </a:p>
                  </a:txBody>
                  <a:tcPr/>
                </a:tc>
                <a:extLst>
                  <a:ext uri="{0D108BD9-81ED-4DB2-BD59-A6C34878D82A}">
                    <a16:rowId xmlns:a16="http://schemas.microsoft.com/office/drawing/2014/main" val="3436038810"/>
                  </a:ext>
                </a:extLst>
              </a:tr>
              <a:tr h="370840">
                <a:tc>
                  <a:txBody>
                    <a:bodyPr/>
                    <a:lstStyle/>
                    <a:p>
                      <a:r>
                        <a:rPr lang="en-US" dirty="0" smtClean="0"/>
                        <a:t>Spring Security</a:t>
                      </a:r>
                      <a:endParaRPr lang="en-US" dirty="0"/>
                    </a:p>
                  </a:txBody>
                  <a:tcPr/>
                </a:tc>
                <a:tc>
                  <a:txBody>
                    <a:bodyPr/>
                    <a:lstStyle/>
                    <a:p>
                      <a:r>
                        <a:rPr lang="en-US" dirty="0" smtClean="0"/>
                        <a:t>Used for authentication and method-level authorization</a:t>
                      </a:r>
                      <a:endParaRPr lang="en-US" dirty="0"/>
                    </a:p>
                  </a:txBody>
                  <a:tcPr/>
                </a:tc>
                <a:extLst>
                  <a:ext uri="{0D108BD9-81ED-4DB2-BD59-A6C34878D82A}">
                    <a16:rowId xmlns:a16="http://schemas.microsoft.com/office/drawing/2014/main" val="1627974295"/>
                  </a:ext>
                </a:extLst>
              </a:tr>
            </a:tbl>
          </a:graphicData>
        </a:graphic>
      </p:graphicFrame>
      <p:pic>
        <p:nvPicPr>
          <p:cNvPr id="5"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7620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2A37B57-FC19-49C7-AD0C-AC7BC2028D7F}" type="slidenum">
              <a:rPr lang="en-US" smtClean="0"/>
              <a:pPr>
                <a:defRPr/>
              </a:pPr>
              <a:t>51</a:t>
            </a:fld>
            <a:endParaRPr lang="en-US" dirty="0"/>
          </a:p>
        </p:txBody>
      </p:sp>
      <p:sp>
        <p:nvSpPr>
          <p:cNvPr id="6" name="Text Box 3"/>
          <p:cNvSpPr txBox="1">
            <a:spLocks noChangeArrowheads="1"/>
          </p:cNvSpPr>
          <p:nvPr/>
        </p:nvSpPr>
        <p:spPr bwMode="auto">
          <a:xfrm>
            <a:off x="8496300" y="6454775"/>
            <a:ext cx="576263" cy="273050"/>
          </a:xfrm>
          <a:prstGeom prst="rect">
            <a:avLst/>
          </a:prstGeom>
          <a:noFill/>
          <a:ln w="9525">
            <a:noFill/>
            <a:round/>
            <a:headEnd/>
            <a:tailEnd/>
          </a:ln>
          <a:effectLst/>
        </p:spPr>
        <p:txBody>
          <a:bodyPr/>
          <a:lstStyle/>
          <a:p>
            <a:pPr hangingPunct="1">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12C40"/>
              </a:solidFill>
              <a:latin typeface="Calibri" charset="0"/>
            </a:endParaRPr>
          </a:p>
        </p:txBody>
      </p:sp>
      <p:sp>
        <p:nvSpPr>
          <p:cNvPr id="9" name="Rectangle 1"/>
          <p:cNvSpPr txBox="1">
            <a:spLocks noChangeArrowheads="1"/>
          </p:cNvSpPr>
          <p:nvPr/>
        </p:nvSpPr>
        <p:spPr bwMode="auto">
          <a:xfrm>
            <a:off x="208079" y="-21341"/>
            <a:ext cx="4705116" cy="5263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rgbClr val="3D97BB"/>
                </a:solidFill>
                <a:latin typeface="+mj-lt"/>
                <a:ea typeface="MS PGothic" pitchFamily="34" charset="-128"/>
                <a:cs typeface="ＭＳ Ｐゴシック" charset="-128"/>
              </a:defRPr>
            </a:lvl1pPr>
            <a:lvl2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MS PGothic" pitchFamily="34"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smtClean="0"/>
              <a:t>Alfresco Partners</a:t>
            </a:r>
            <a:endParaRPr lang="en-US" kern="0" dirty="0"/>
          </a:p>
        </p:txBody>
      </p:sp>
      <p:pic>
        <p:nvPicPr>
          <p:cNvPr id="8" name="Picture 9" descr="D:\alfersco\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520" y="3765"/>
            <a:ext cx="2468880" cy="709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163940" y="910791"/>
            <a:ext cx="8620491" cy="4608975"/>
          </a:xfrm>
          <a:prstGeom prst="rect">
            <a:avLst/>
          </a:prstGeom>
        </p:spPr>
      </p:pic>
      <p:sp>
        <p:nvSpPr>
          <p:cNvPr id="5" name="Rounded Rectangle 4"/>
          <p:cNvSpPr/>
          <p:nvPr/>
        </p:nvSpPr>
        <p:spPr bwMode="auto">
          <a:xfrm>
            <a:off x="3216726" y="1208314"/>
            <a:ext cx="1614824" cy="783772"/>
          </a:xfrm>
          <a:prstGeom prst="roundRect">
            <a:avLst/>
          </a:prstGeom>
          <a:noFill/>
          <a:ln w="762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endParaRPr>
          </a:p>
        </p:txBody>
      </p:sp>
    </p:spTree>
    <p:extLst>
      <p:ext uri="{BB962C8B-B14F-4D97-AF65-F5344CB8AC3E}">
        <p14:creationId xmlns:p14="http://schemas.microsoft.com/office/powerpoint/2010/main" val="21888010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ctrTitle"/>
          </p:nvPr>
        </p:nvSpPr>
        <p:spPr>
          <a:xfrm>
            <a:off x="3099179" y="3061440"/>
            <a:ext cx="3178791" cy="699655"/>
          </a:xfrm>
        </p:spPr>
        <p:txBody>
          <a:bodyPr/>
          <a:lstStyle/>
          <a:p>
            <a:r>
              <a:rPr lang="en-US" sz="4000" b="1" dirty="0">
                <a:solidFill>
                  <a:schemeClr val="tx2">
                    <a:lumMod val="75000"/>
                  </a:schemeClr>
                </a:solidFill>
                <a:latin typeface="Calibri" panose="020F0502020204030204" pitchFamily="34" charset="0"/>
                <a:ea typeface="MS PGothic" pitchFamily="34" charset="-128"/>
                <a:cs typeface="ＭＳ Ｐゴシック" charset="-128"/>
              </a:rPr>
              <a:t>Thank you</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txBox="1">
            <a:spLocks noChangeArrowheads="1"/>
          </p:cNvSpPr>
          <p:nvPr/>
        </p:nvSpPr>
        <p:spPr>
          <a:xfrm>
            <a:off x="76200" y="6324600"/>
            <a:ext cx="4572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defRPr/>
            </a:pPr>
            <a:fld id="{68B1EC2B-0445-477A-B0BE-9B9BFCA5C2FF}" type="slidenum">
              <a:rPr lang="en-US" sz="1200" b="0" smtClean="0">
                <a:solidFill>
                  <a:srgbClr val="6DB23F"/>
                </a:solidFill>
                <a:latin typeface="Arial Black" charset="0"/>
              </a:rPr>
              <a:pPr algn="r">
                <a:defRPr/>
              </a:pPr>
              <a:t>6</a:t>
            </a:fld>
            <a:endParaRPr lang="en-US" sz="1200" b="0" dirty="0">
              <a:solidFill>
                <a:srgbClr val="000000"/>
              </a:solidFill>
              <a:latin typeface="Arial Black" charset="0"/>
            </a:endParaRPr>
          </a:p>
        </p:txBody>
      </p:sp>
      <p:sp>
        <p:nvSpPr>
          <p:cNvPr id="50" name="Rectangle 49"/>
          <p:cNvSpPr/>
          <p:nvPr/>
        </p:nvSpPr>
        <p:spPr>
          <a:xfrm>
            <a:off x="253052" y="896903"/>
            <a:ext cx="8610600" cy="3693319"/>
          </a:xfrm>
          <a:prstGeom prst="rect">
            <a:avLst/>
          </a:prstGeom>
        </p:spPr>
        <p:txBody>
          <a:bodyPr vert="horz" wrap="square">
            <a:spAutoFit/>
          </a:bodyPr>
          <a:lstStyle/>
          <a:p>
            <a:pPr marL="285750" indent="-285750">
              <a:lnSpc>
                <a:spcPct val="150000"/>
              </a:lnSpc>
              <a:buFont typeface="Arial" panose="020B0604020202020204" pitchFamily="34" charset="0"/>
              <a:buChar char="•"/>
            </a:pPr>
            <a:r>
              <a:rPr lang="en-US" sz="1800" dirty="0" smtClean="0">
                <a:latin typeface="Calibri"/>
                <a:cs typeface="Calibri"/>
              </a:rPr>
              <a:t>Improve </a:t>
            </a:r>
            <a:r>
              <a:rPr lang="en-US" sz="1800" dirty="0">
                <a:latin typeface="Calibri"/>
                <a:cs typeface="Calibri"/>
              </a:rPr>
              <a:t>Productivity and </a:t>
            </a:r>
            <a:r>
              <a:rPr lang="en-US" sz="1800" dirty="0" smtClean="0">
                <a:latin typeface="Calibri"/>
                <a:cs typeface="Calibri"/>
              </a:rPr>
              <a:t>Efficiency</a:t>
            </a:r>
          </a:p>
          <a:p>
            <a:pPr marL="285750" indent="-285750">
              <a:lnSpc>
                <a:spcPct val="150000"/>
              </a:lnSpc>
              <a:buFont typeface="Arial" panose="020B0604020202020204" pitchFamily="34" charset="0"/>
              <a:buChar char="•"/>
            </a:pPr>
            <a:r>
              <a:rPr lang="en-US" sz="1800" dirty="0" smtClean="0">
                <a:latin typeface="Calibri"/>
                <a:cs typeface="Calibri"/>
              </a:rPr>
              <a:t>Reduce </a:t>
            </a:r>
            <a:r>
              <a:rPr lang="en-US" sz="1800" dirty="0">
                <a:latin typeface="Calibri"/>
                <a:cs typeface="Calibri"/>
              </a:rPr>
              <a:t>Operational Costs</a:t>
            </a:r>
          </a:p>
          <a:p>
            <a:pPr marL="285750" indent="-285750">
              <a:lnSpc>
                <a:spcPct val="150000"/>
              </a:lnSpc>
              <a:buFont typeface="Arial" panose="020B0604020202020204" pitchFamily="34" charset="0"/>
              <a:buChar char="•"/>
            </a:pPr>
            <a:r>
              <a:rPr lang="en-US" sz="1800" dirty="0">
                <a:latin typeface="Calibri"/>
                <a:cs typeface="Calibri"/>
              </a:rPr>
              <a:t>Improve security</a:t>
            </a:r>
          </a:p>
          <a:p>
            <a:pPr marL="285750" indent="-285750">
              <a:lnSpc>
                <a:spcPct val="150000"/>
              </a:lnSpc>
              <a:buFont typeface="Arial" panose="020B0604020202020204" pitchFamily="34" charset="0"/>
              <a:buChar char="•"/>
            </a:pPr>
            <a:r>
              <a:rPr lang="en-US" sz="1800" dirty="0">
                <a:latin typeface="Calibri"/>
                <a:cs typeface="Calibri"/>
              </a:rPr>
              <a:t>Easily find and search documents</a:t>
            </a:r>
          </a:p>
          <a:p>
            <a:pPr marL="285750" indent="-285750">
              <a:lnSpc>
                <a:spcPct val="150000"/>
              </a:lnSpc>
              <a:buFont typeface="Arial" panose="020B0604020202020204" pitchFamily="34" charset="0"/>
              <a:buChar char="•"/>
            </a:pPr>
            <a:r>
              <a:rPr lang="en-US" sz="1800" dirty="0">
                <a:latin typeface="Calibri"/>
                <a:cs typeface="Calibri"/>
              </a:rPr>
              <a:t>Dealing with different versions of documents</a:t>
            </a:r>
          </a:p>
          <a:p>
            <a:pPr marL="285750" indent="-285750">
              <a:lnSpc>
                <a:spcPct val="150000"/>
              </a:lnSpc>
              <a:buFont typeface="Arial" panose="020B0604020202020204" pitchFamily="34" charset="0"/>
              <a:buChar char="•"/>
            </a:pPr>
            <a:r>
              <a:rPr lang="en-US" sz="1800" dirty="0" smtClean="0">
                <a:latin typeface="Calibri"/>
                <a:cs typeface="Calibri"/>
              </a:rPr>
              <a:t>Regulatory </a:t>
            </a:r>
            <a:r>
              <a:rPr lang="en-US" sz="1800" dirty="0">
                <a:latin typeface="Calibri"/>
                <a:cs typeface="Calibri"/>
              </a:rPr>
              <a:t>compliance requirements</a:t>
            </a:r>
          </a:p>
          <a:p>
            <a:pPr marL="285750" indent="-285750">
              <a:lnSpc>
                <a:spcPct val="150000"/>
              </a:lnSpc>
              <a:buFont typeface="Arial" panose="020B0604020202020204" pitchFamily="34" charset="0"/>
              <a:buChar char="•"/>
            </a:pPr>
            <a:r>
              <a:rPr lang="en-US" sz="1800" dirty="0">
                <a:latin typeface="Calibri"/>
                <a:cs typeface="Calibri"/>
              </a:rPr>
              <a:t>Speed up business process</a:t>
            </a:r>
          </a:p>
          <a:p>
            <a:pPr marL="285750" indent="-285750">
              <a:lnSpc>
                <a:spcPct val="150000"/>
              </a:lnSpc>
              <a:buFont typeface="Arial" panose="020B0604020202020204" pitchFamily="34" charset="0"/>
              <a:buChar char="•"/>
            </a:pPr>
            <a:r>
              <a:rPr lang="en-US" sz="1800" dirty="0">
                <a:latin typeface="Calibri"/>
                <a:cs typeface="Calibri"/>
              </a:rPr>
              <a:t>Managing paper documents</a:t>
            </a:r>
          </a:p>
          <a:p>
            <a:endParaRPr lang="en-US" sz="1800" dirty="0" smtClean="0">
              <a:latin typeface="Calibri"/>
              <a:cs typeface="Calibri"/>
            </a:endParaRPr>
          </a:p>
        </p:txBody>
      </p:sp>
      <p:sp>
        <p:nvSpPr>
          <p:cNvPr id="51" name="Rectangle 1"/>
          <p:cNvSpPr txBox="1">
            <a:spLocks noChangeArrowheads="1"/>
          </p:cNvSpPr>
          <p:nvPr/>
        </p:nvSpPr>
        <p:spPr bwMode="auto">
          <a:xfrm>
            <a:off x="158750" y="39687"/>
            <a:ext cx="4937125" cy="731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a:solidFill>
                  <a:srgbClr val="3D97BB"/>
                </a:solidFill>
                <a:latin typeface="Calibri" pitchFamily="34" charset="0"/>
                <a:ea typeface="ＭＳ Ｐゴシック" charset="-128"/>
                <a:cs typeface="Calibri" pitchFamily="34" charset="0"/>
              </a:defRPr>
            </a:lvl1pPr>
            <a:lvl2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smtClean="0"/>
              <a:t>ECM Overview – Why ECM?</a:t>
            </a:r>
            <a:endParaRPr lang="en-US" kern="0" dirty="0"/>
          </a:p>
        </p:txBody>
      </p:sp>
    </p:spTree>
    <p:extLst>
      <p:ext uri="{BB962C8B-B14F-4D97-AF65-F5344CB8AC3E}">
        <p14:creationId xmlns:p14="http://schemas.microsoft.com/office/powerpoint/2010/main" val="985733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txBox="1">
            <a:spLocks noChangeArrowheads="1"/>
          </p:cNvSpPr>
          <p:nvPr/>
        </p:nvSpPr>
        <p:spPr>
          <a:xfrm>
            <a:off x="76200" y="6324600"/>
            <a:ext cx="4572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defRPr/>
            </a:pPr>
            <a:fld id="{68B1EC2B-0445-477A-B0BE-9B9BFCA5C2FF}" type="slidenum">
              <a:rPr lang="en-US" sz="1200" b="0" smtClean="0">
                <a:solidFill>
                  <a:srgbClr val="6DB23F"/>
                </a:solidFill>
                <a:latin typeface="Arial Black" charset="0"/>
              </a:rPr>
              <a:pPr algn="r">
                <a:defRPr/>
              </a:pPr>
              <a:t>7</a:t>
            </a:fld>
            <a:endParaRPr lang="en-US" sz="1200" b="0" dirty="0">
              <a:solidFill>
                <a:srgbClr val="000000"/>
              </a:solidFill>
              <a:latin typeface="Arial Black" charset="0"/>
            </a:endParaRPr>
          </a:p>
        </p:txBody>
      </p:sp>
      <p:sp>
        <p:nvSpPr>
          <p:cNvPr id="51" name="Rectangle 1"/>
          <p:cNvSpPr txBox="1">
            <a:spLocks noChangeArrowheads="1"/>
          </p:cNvSpPr>
          <p:nvPr/>
        </p:nvSpPr>
        <p:spPr bwMode="auto">
          <a:xfrm>
            <a:off x="158750" y="39687"/>
            <a:ext cx="5976043" cy="731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a:solidFill>
                  <a:srgbClr val="3D97BB"/>
                </a:solidFill>
                <a:latin typeface="Calibri" pitchFamily="34" charset="0"/>
                <a:ea typeface="ＭＳ Ｐゴシック" charset="-128"/>
                <a:cs typeface="Calibri" pitchFamily="34" charset="0"/>
              </a:defRPr>
            </a:lvl1pPr>
            <a:lvl2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smtClean="0"/>
              <a:t>ECM Overview – Components Overview</a:t>
            </a:r>
            <a:endParaRPr lang="en-US" kern="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22" t="10672" r="469" b="1371"/>
          <a:stretch/>
        </p:blipFill>
        <p:spPr>
          <a:xfrm>
            <a:off x="76200" y="987657"/>
            <a:ext cx="9044247" cy="4731500"/>
          </a:xfrm>
          <a:prstGeom prst="rect">
            <a:avLst/>
          </a:prstGeom>
        </p:spPr>
      </p:pic>
    </p:spTree>
    <p:extLst>
      <p:ext uri="{BB962C8B-B14F-4D97-AF65-F5344CB8AC3E}">
        <p14:creationId xmlns:p14="http://schemas.microsoft.com/office/powerpoint/2010/main" val="2049320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txBox="1">
            <a:spLocks noChangeArrowheads="1"/>
          </p:cNvSpPr>
          <p:nvPr/>
        </p:nvSpPr>
        <p:spPr>
          <a:xfrm>
            <a:off x="76200" y="6324600"/>
            <a:ext cx="4572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defRPr/>
            </a:pPr>
            <a:fld id="{68B1EC2B-0445-477A-B0BE-9B9BFCA5C2FF}" type="slidenum">
              <a:rPr lang="en-US" sz="1200" b="0" smtClean="0">
                <a:solidFill>
                  <a:srgbClr val="6DB23F"/>
                </a:solidFill>
                <a:latin typeface="Arial Black" charset="0"/>
              </a:rPr>
              <a:pPr algn="r">
                <a:defRPr/>
              </a:pPr>
              <a:t>8</a:t>
            </a:fld>
            <a:endParaRPr lang="en-US" sz="1200" b="0" dirty="0">
              <a:solidFill>
                <a:srgbClr val="000000"/>
              </a:solidFill>
              <a:latin typeface="Arial Black" charset="0"/>
            </a:endParaRPr>
          </a:p>
        </p:txBody>
      </p:sp>
      <p:pic>
        <p:nvPicPr>
          <p:cNvPr id="49"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577" y="1"/>
            <a:ext cx="2307373" cy="62394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p:cNvSpPr/>
          <p:nvPr/>
        </p:nvSpPr>
        <p:spPr>
          <a:xfrm>
            <a:off x="253052" y="896903"/>
            <a:ext cx="8610600" cy="4247317"/>
          </a:xfrm>
          <a:prstGeom prst="rect">
            <a:avLst/>
          </a:prstGeom>
        </p:spPr>
        <p:txBody>
          <a:bodyPr wrap="square">
            <a:spAutoFit/>
          </a:bodyPr>
          <a:lstStyle/>
          <a:p>
            <a:r>
              <a:rPr lang="en-US" sz="1800" dirty="0">
                <a:latin typeface="Calibri" panose="020F0502020204030204" pitchFamily="34" charset="0"/>
              </a:rPr>
              <a:t>Alfresco is an </a:t>
            </a:r>
            <a:r>
              <a:rPr lang="en-US" sz="1800" b="1" dirty="0">
                <a:latin typeface="Calibri" panose="020F0502020204030204" pitchFamily="34" charset="0"/>
              </a:rPr>
              <a:t>open source Enterprise Content Management </a:t>
            </a:r>
            <a:r>
              <a:rPr lang="en-US" sz="1800" dirty="0">
                <a:latin typeface="Calibri" panose="020F0502020204030204" pitchFamily="34" charset="0"/>
              </a:rPr>
              <a:t>(ECM) system</a:t>
            </a:r>
            <a:r>
              <a:rPr lang="en-US" sz="1800" dirty="0" smtClean="0">
                <a:latin typeface="Calibri" panose="020F0502020204030204" pitchFamily="34" charset="0"/>
              </a:rPr>
              <a:t>.</a:t>
            </a:r>
          </a:p>
          <a:p>
            <a:endParaRPr lang="en-US" sz="1800" dirty="0" smtClean="0">
              <a:latin typeface="Calibri" panose="020F0502020204030204" pitchFamily="34" charset="0"/>
            </a:endParaRPr>
          </a:p>
          <a:p>
            <a:r>
              <a:rPr lang="en-US" sz="1800" dirty="0" smtClean="0">
                <a:latin typeface="Calibri" panose="020F0502020204030204" pitchFamily="34" charset="0"/>
              </a:rPr>
              <a:t>It </a:t>
            </a:r>
            <a:r>
              <a:rPr lang="en-US" sz="1800" dirty="0">
                <a:latin typeface="Calibri" panose="020F0502020204030204" pitchFamily="34" charset="0"/>
              </a:rPr>
              <a:t>was originally created in 2005 by a team from </a:t>
            </a:r>
            <a:r>
              <a:rPr lang="en-US" sz="1800" dirty="0" smtClean="0">
                <a:latin typeface="Calibri" panose="020F0502020204030204" pitchFamily="34" charset="0"/>
              </a:rPr>
              <a:t>Documentum and Oracle, </a:t>
            </a:r>
            <a:r>
              <a:rPr lang="en-US" sz="1800" dirty="0">
                <a:latin typeface="Calibri" panose="020F0502020204030204" pitchFamily="34" charset="0"/>
              </a:rPr>
              <a:t>as an open source alternative to proprietary vendors </a:t>
            </a:r>
            <a:r>
              <a:rPr lang="en-US" sz="1800" dirty="0" smtClean="0">
                <a:latin typeface="Calibri" panose="020F0502020204030204" pitchFamily="34" charset="0"/>
              </a:rPr>
              <a:t>in ECM </a:t>
            </a:r>
            <a:r>
              <a:rPr lang="en-US" sz="1800" dirty="0">
                <a:latin typeface="Calibri" panose="020F0502020204030204" pitchFamily="34" charset="0"/>
              </a:rPr>
              <a:t>market</a:t>
            </a:r>
            <a:r>
              <a:rPr lang="en-US" sz="1800" dirty="0" smtClean="0">
                <a:latin typeface="Calibri" panose="020F0502020204030204" pitchFamily="34" charset="0"/>
              </a:rPr>
              <a:t>.</a:t>
            </a:r>
          </a:p>
          <a:p>
            <a:endParaRPr lang="en-US" sz="1800" dirty="0">
              <a:latin typeface="Calibri" panose="020F0502020204030204" pitchFamily="34" charset="0"/>
            </a:endParaRPr>
          </a:p>
          <a:p>
            <a:pPr marL="0" indent="0">
              <a:buFontTx/>
              <a:buNone/>
            </a:pPr>
            <a:r>
              <a:rPr lang="en-US" sz="1800" dirty="0">
                <a:latin typeface="Calibri" panose="020F0502020204030204" pitchFamily="34" charset="0"/>
              </a:rPr>
              <a:t>Alfresco </a:t>
            </a:r>
            <a:r>
              <a:rPr lang="en-US" sz="1800" dirty="0">
                <a:latin typeface="Calibri" panose="020F0502020204030204" pitchFamily="34" charset="0"/>
              </a:rPr>
              <a:t>became the first sponsor of the open source BPM Engine called </a:t>
            </a:r>
            <a:r>
              <a:rPr lang="en-US" sz="1800" dirty="0">
                <a:latin typeface="Calibri" panose="020F0502020204030204" pitchFamily="34" charset="0"/>
              </a:rPr>
              <a:t>Activiti </a:t>
            </a:r>
            <a:r>
              <a:rPr lang="en-US" sz="1800" dirty="0">
                <a:latin typeface="Calibri" panose="020F0502020204030204" pitchFamily="34" charset="0"/>
              </a:rPr>
              <a:t>in 2010, and launched a commercial version of that product in 2014.</a:t>
            </a:r>
          </a:p>
          <a:p>
            <a:pPr marL="0" indent="0">
              <a:buFontTx/>
              <a:buNone/>
            </a:pPr>
            <a:endParaRPr lang="en-US" sz="1800" dirty="0"/>
          </a:p>
          <a:p>
            <a:pPr marL="0" indent="0">
              <a:buFontTx/>
              <a:buNone/>
            </a:pPr>
            <a:r>
              <a:rPr lang="en-US" sz="1800" dirty="0">
                <a:latin typeface="Calibri" panose="020F0502020204030204" pitchFamily="34" charset="0"/>
              </a:rPr>
              <a:t>In 2017, Alfresco </a:t>
            </a:r>
            <a:r>
              <a:rPr lang="en-US" sz="1800" dirty="0">
                <a:latin typeface="Calibri" panose="020F0502020204030204" pitchFamily="34" charset="0"/>
              </a:rPr>
              <a:t>launched the Alfresco Digital Business Platform- </a:t>
            </a:r>
            <a:r>
              <a:rPr lang="en-GB" sz="1800" dirty="0">
                <a:latin typeface="Calibri" panose="020F0502020204030204" pitchFamily="34" charset="0"/>
              </a:rPr>
              <a:t>connecting people, content, and processes seamlessly, and allowing </a:t>
            </a:r>
            <a:r>
              <a:rPr lang="en-GB" sz="1800" dirty="0" smtClean="0">
                <a:latin typeface="Calibri" panose="020F0502020204030204" pitchFamily="34" charset="0"/>
              </a:rPr>
              <a:t>customers </a:t>
            </a:r>
            <a:r>
              <a:rPr lang="en-GB" sz="1800" dirty="0">
                <a:latin typeface="Calibri" panose="020F0502020204030204" pitchFamily="34" charset="0"/>
              </a:rPr>
              <a:t>to rapidly develop new applications and very easily integrate content and process services with other systems through our open API’s.</a:t>
            </a:r>
            <a:endParaRPr lang="en-US" sz="1800" dirty="0">
              <a:latin typeface="Calibri" panose="020F0502020204030204" pitchFamily="34" charset="0"/>
            </a:endParaRPr>
          </a:p>
          <a:p>
            <a:pPr marL="0" indent="0">
              <a:buFontTx/>
              <a:buNone/>
            </a:pPr>
            <a:endParaRPr lang="en-US" sz="1800" dirty="0"/>
          </a:p>
          <a:p>
            <a:pPr marL="0" indent="0">
              <a:buFontTx/>
              <a:buNone/>
            </a:pPr>
            <a:r>
              <a:rPr lang="en-US" sz="1800" dirty="0">
                <a:latin typeface="Calibri" panose="020F0502020204030204" pitchFamily="34" charset="0"/>
              </a:rPr>
              <a:t>Alfresco </a:t>
            </a:r>
            <a:r>
              <a:rPr lang="en-US" sz="1800" dirty="0" smtClean="0">
                <a:latin typeface="Calibri" panose="020F0502020204030204" pitchFamily="34" charset="0"/>
              </a:rPr>
              <a:t>provides tools that allow us </a:t>
            </a:r>
            <a:r>
              <a:rPr lang="en-US" sz="1800" dirty="0">
                <a:latin typeface="Calibri" panose="020F0502020204030204" pitchFamily="34" charset="0"/>
              </a:rPr>
              <a:t>to deploy </a:t>
            </a:r>
            <a:r>
              <a:rPr lang="en-US" sz="1800" dirty="0" smtClean="0">
                <a:latin typeface="Calibri" panose="020F0502020204030204" pitchFamily="34" charset="0"/>
              </a:rPr>
              <a:t>solutions either </a:t>
            </a:r>
            <a:r>
              <a:rPr lang="en-US" sz="1800" dirty="0">
                <a:latin typeface="Calibri" panose="020F0502020204030204" pitchFamily="34" charset="0"/>
              </a:rPr>
              <a:t>on-</a:t>
            </a:r>
            <a:r>
              <a:rPr lang="en-US" sz="1800" dirty="0" err="1">
                <a:latin typeface="Calibri" panose="020F0502020204030204" pitchFamily="34" charset="0"/>
              </a:rPr>
              <a:t>prem</a:t>
            </a:r>
            <a:r>
              <a:rPr lang="en-US" sz="1800" dirty="0">
                <a:latin typeface="Calibri" panose="020F0502020204030204" pitchFamily="34" charset="0"/>
              </a:rPr>
              <a:t>, or on the cloud,  </a:t>
            </a:r>
            <a:r>
              <a:rPr lang="en-US" sz="1800" dirty="0" smtClean="0">
                <a:latin typeface="Calibri" panose="020F0502020204030204" pitchFamily="34" charset="0"/>
              </a:rPr>
              <a:t>hybrid.</a:t>
            </a:r>
            <a:endParaRPr lang="en-US" sz="1800" dirty="0">
              <a:latin typeface="Calibri" panose="020F0502020204030204" pitchFamily="34" charset="0"/>
            </a:endParaRPr>
          </a:p>
        </p:txBody>
      </p:sp>
      <p:sp>
        <p:nvSpPr>
          <p:cNvPr id="51" name="Rectangle 1"/>
          <p:cNvSpPr txBox="1">
            <a:spLocks noChangeArrowheads="1"/>
          </p:cNvSpPr>
          <p:nvPr/>
        </p:nvSpPr>
        <p:spPr bwMode="auto">
          <a:xfrm>
            <a:off x="158751" y="39687"/>
            <a:ext cx="2945058" cy="436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a:solidFill>
                  <a:srgbClr val="3D97BB"/>
                </a:solidFill>
                <a:latin typeface="Calibri" pitchFamily="34" charset="0"/>
                <a:ea typeface="ＭＳ Ｐゴシック" charset="-128"/>
                <a:cs typeface="Calibri" pitchFamily="34" charset="0"/>
              </a:defRPr>
            </a:lvl1pPr>
            <a:lvl2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smtClean="0"/>
              <a:t>Alfresco Overview</a:t>
            </a:r>
            <a:endParaRPr lang="en-US" kern="0" dirty="0"/>
          </a:p>
        </p:txBody>
      </p:sp>
    </p:spTree>
    <p:extLst>
      <p:ext uri="{BB962C8B-B14F-4D97-AF65-F5344CB8AC3E}">
        <p14:creationId xmlns:p14="http://schemas.microsoft.com/office/powerpoint/2010/main" val="3498807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txBox="1">
            <a:spLocks noChangeArrowheads="1"/>
          </p:cNvSpPr>
          <p:nvPr/>
        </p:nvSpPr>
        <p:spPr>
          <a:xfrm>
            <a:off x="76200" y="6324600"/>
            <a:ext cx="4572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charset="0"/>
                <a:ea typeface="ＭＳ Ｐゴシック" charset="-128"/>
              </a:defRPr>
            </a:lvl1pPr>
            <a:lvl2pPr marL="742950" indent="-285750" eaLnBrk="0" hangingPunct="0">
              <a:defRPr sz="2400" b="1">
                <a:solidFill>
                  <a:schemeClr val="tx1"/>
                </a:solidFill>
                <a:latin typeface="Arial" charset="0"/>
                <a:ea typeface="ＭＳ Ｐゴシック" charset="-128"/>
              </a:defRPr>
            </a:lvl2pPr>
            <a:lvl3pPr marL="1143000" indent="-228600" eaLnBrk="0" hangingPunct="0">
              <a:defRPr sz="2400" b="1">
                <a:solidFill>
                  <a:schemeClr val="tx1"/>
                </a:solidFill>
                <a:latin typeface="Arial" charset="0"/>
                <a:ea typeface="ＭＳ Ｐゴシック" charset="-128"/>
              </a:defRPr>
            </a:lvl3pPr>
            <a:lvl4pPr marL="1600200" indent="-228600" eaLnBrk="0" hangingPunct="0">
              <a:defRPr sz="2400" b="1">
                <a:solidFill>
                  <a:schemeClr val="tx1"/>
                </a:solidFill>
                <a:latin typeface="Arial" charset="0"/>
                <a:ea typeface="ＭＳ Ｐゴシック" charset="-128"/>
              </a:defRPr>
            </a:lvl4pPr>
            <a:lvl5pPr marL="2057400" indent="-228600" eaLnBrk="0" hangingPunct="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a:defRPr/>
            </a:pPr>
            <a:fld id="{68B1EC2B-0445-477A-B0BE-9B9BFCA5C2FF}" type="slidenum">
              <a:rPr lang="en-US" sz="1200" b="0" smtClean="0">
                <a:solidFill>
                  <a:srgbClr val="6DB23F"/>
                </a:solidFill>
                <a:latin typeface="Arial Black" charset="0"/>
              </a:rPr>
              <a:pPr algn="r">
                <a:defRPr/>
              </a:pPr>
              <a:t>9</a:t>
            </a:fld>
            <a:endParaRPr lang="en-US" sz="1200" b="0" dirty="0">
              <a:solidFill>
                <a:srgbClr val="000000"/>
              </a:solidFill>
              <a:latin typeface="Arial Black" charset="0"/>
            </a:endParaRPr>
          </a:p>
        </p:txBody>
      </p:sp>
      <p:pic>
        <p:nvPicPr>
          <p:cNvPr id="49" name="Picture 9" descr="D:\alfersco\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577" y="1"/>
            <a:ext cx="2307373" cy="62394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p:cNvSpPr/>
          <p:nvPr/>
        </p:nvSpPr>
        <p:spPr>
          <a:xfrm>
            <a:off x="253052" y="896903"/>
            <a:ext cx="8610600" cy="2862322"/>
          </a:xfrm>
          <a:prstGeom prst="rect">
            <a:avLst/>
          </a:prstGeom>
        </p:spPr>
        <p:txBody>
          <a:bodyPr wrap="square">
            <a:spAutoFit/>
          </a:bodyPr>
          <a:lstStyle/>
          <a:p>
            <a:r>
              <a:rPr lang="en-US" sz="1800" dirty="0">
                <a:latin typeface="Calibri" panose="020F0502020204030204" pitchFamily="34" charset="0"/>
              </a:rPr>
              <a:t>Alfresco One is an Enterprise Content Management (ECM) platform with hybrid, </a:t>
            </a:r>
            <a:r>
              <a:rPr lang="en-US" sz="1800" dirty="0" err="1" smtClean="0">
                <a:latin typeface="Calibri" panose="020F0502020204030204" pitchFamily="34" charset="0"/>
              </a:rPr>
              <a:t>on-premise</a:t>
            </a:r>
            <a:r>
              <a:rPr lang="en-US" sz="1800" dirty="0">
                <a:latin typeface="Calibri" panose="020F0502020204030204" pitchFamily="34" charset="0"/>
              </a:rPr>
              <a:t>, cloud, and mobile delivery options.</a:t>
            </a:r>
          </a:p>
          <a:p>
            <a:endParaRPr lang="en-US" sz="1800" dirty="0">
              <a:latin typeface="Calibri" panose="020F0502020204030204" pitchFamily="34" charset="0"/>
            </a:endParaRPr>
          </a:p>
          <a:p>
            <a:r>
              <a:rPr lang="en-US" sz="1800" dirty="0">
                <a:latin typeface="Calibri" panose="020F0502020204030204" pitchFamily="34" charset="0"/>
              </a:rPr>
              <a:t>Alfresco is an enterprise content platform that </a:t>
            </a:r>
            <a:r>
              <a:rPr lang="en-US" sz="1800" dirty="0" smtClean="0">
                <a:latin typeface="Calibri" panose="020F0502020204030204" pitchFamily="34" charset="0"/>
              </a:rPr>
              <a:t>can be used </a:t>
            </a:r>
            <a:r>
              <a:rPr lang="en-US" sz="1800" dirty="0">
                <a:latin typeface="Calibri" panose="020F0502020204030204" pitchFamily="34" charset="0"/>
              </a:rPr>
              <a:t>in the cloud or behind </a:t>
            </a:r>
            <a:r>
              <a:rPr lang="en-US" sz="1800" dirty="0" smtClean="0">
                <a:latin typeface="Calibri" panose="020F0502020204030204" pitchFamily="34" charset="0"/>
              </a:rPr>
              <a:t>the firewall</a:t>
            </a:r>
            <a:r>
              <a:rPr lang="en-US" sz="1800" dirty="0">
                <a:latin typeface="Calibri" panose="020F0502020204030204" pitchFamily="34" charset="0"/>
              </a:rPr>
              <a:t>. </a:t>
            </a:r>
            <a:endParaRPr lang="en-US" sz="1800" dirty="0" smtClean="0">
              <a:latin typeface="Calibri" panose="020F0502020204030204" pitchFamily="34" charset="0"/>
            </a:endParaRPr>
          </a:p>
          <a:p>
            <a:endParaRPr lang="en-US" sz="1800" dirty="0">
              <a:latin typeface="Calibri" panose="020F0502020204030204" pitchFamily="34" charset="0"/>
            </a:endParaRPr>
          </a:p>
          <a:p>
            <a:r>
              <a:rPr lang="en-US" sz="1800" dirty="0">
                <a:latin typeface="Calibri" panose="020F0502020204030204" pitchFamily="34" charset="0"/>
              </a:rPr>
              <a:t>With </a:t>
            </a:r>
            <a:r>
              <a:rPr lang="en-US" sz="1800" dirty="0" smtClean="0">
                <a:latin typeface="Calibri" panose="020F0502020204030204" pitchFamily="34" charset="0"/>
              </a:rPr>
              <a:t>Alfresco </a:t>
            </a:r>
            <a:r>
              <a:rPr lang="en-US" sz="1800" dirty="0">
                <a:latin typeface="Calibri" panose="020F0502020204030204" pitchFamily="34" charset="0"/>
              </a:rPr>
              <a:t>document management, collaboration, and process automation can be synced to the </a:t>
            </a:r>
            <a:r>
              <a:rPr lang="en-US" sz="1800" dirty="0" smtClean="0">
                <a:latin typeface="Calibri" panose="020F0502020204030204" pitchFamily="34" charset="0"/>
              </a:rPr>
              <a:t>cloud enabling </a:t>
            </a:r>
            <a:r>
              <a:rPr lang="en-US" sz="1800" dirty="0">
                <a:latin typeface="Calibri" panose="020F0502020204030204" pitchFamily="34" charset="0"/>
              </a:rPr>
              <a:t>secure collaboration outside of the firewall.</a:t>
            </a:r>
          </a:p>
          <a:p>
            <a:endParaRPr lang="en-US" sz="1800" dirty="0">
              <a:latin typeface="Calibri" panose="020F0502020204030204" pitchFamily="34" charset="0"/>
            </a:endParaRPr>
          </a:p>
          <a:p>
            <a:endParaRPr lang="en-US" sz="1800" dirty="0" smtClean="0">
              <a:latin typeface="Calibri" panose="020F0502020204030204" pitchFamily="34" charset="0"/>
            </a:endParaRPr>
          </a:p>
        </p:txBody>
      </p:sp>
      <p:sp>
        <p:nvSpPr>
          <p:cNvPr id="51" name="Rectangle 1"/>
          <p:cNvSpPr txBox="1">
            <a:spLocks noChangeArrowheads="1"/>
          </p:cNvSpPr>
          <p:nvPr/>
        </p:nvSpPr>
        <p:spPr bwMode="auto">
          <a:xfrm>
            <a:off x="158751" y="39687"/>
            <a:ext cx="2880664" cy="449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a:solidFill>
                  <a:srgbClr val="3D97BB"/>
                </a:solidFill>
                <a:latin typeface="Calibri" pitchFamily="34" charset="0"/>
                <a:ea typeface="ＭＳ Ｐゴシック" charset="-128"/>
                <a:cs typeface="Calibri" pitchFamily="34" charset="0"/>
              </a:defRPr>
            </a:lvl1pPr>
            <a:lvl2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800">
                <a:solidFill>
                  <a:srgbClr val="3D97BB"/>
                </a:solidFill>
                <a:latin typeface="Verdana" pitchFamily="-12" charset="0"/>
                <a:ea typeface="ＭＳ Ｐゴシック" pitchFamily="-12" charset="-128"/>
                <a:cs typeface="ＭＳ Ｐゴシック" pitchFamily="-12" charset="-128"/>
              </a:defRPr>
            </a:lvl5pPr>
            <a:lvl6pPr marL="4572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6pPr>
            <a:lvl7pPr marL="9144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7pPr>
            <a:lvl8pPr marL="13716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8pPr>
            <a:lvl9pPr marL="1828800" algn="l" rtl="0" fontAlgn="base">
              <a:spcBef>
                <a:spcPct val="0"/>
              </a:spcBef>
              <a:spcAft>
                <a:spcPct val="0"/>
              </a:spcAft>
              <a:defRPr sz="2400" b="1">
                <a:solidFill>
                  <a:srgbClr val="3D97BB"/>
                </a:solidFill>
                <a:latin typeface="Verdana" pitchFamily="-12" charset="0"/>
                <a:ea typeface="ＭＳ Ｐゴシック" pitchFamily="-12" charset="-128"/>
                <a:cs typeface="ＭＳ Ｐゴシック" pitchFamily="-12" charset="-128"/>
              </a:defRPr>
            </a:lvl9pPr>
          </a:lstStyle>
          <a:p>
            <a:r>
              <a:rPr lang="en-US" kern="0" dirty="0" smtClean="0"/>
              <a:t>Alfresco Overview</a:t>
            </a:r>
            <a:endParaRPr lang="en-US" kern="0" dirty="0"/>
          </a:p>
        </p:txBody>
      </p:sp>
      <p:pic>
        <p:nvPicPr>
          <p:cNvPr id="3" name="Picture 2"/>
          <p:cNvPicPr>
            <a:picLocks noChangeAspect="1"/>
          </p:cNvPicPr>
          <p:nvPr/>
        </p:nvPicPr>
        <p:blipFill>
          <a:blip r:embed="rId4"/>
          <a:stretch>
            <a:fillRect/>
          </a:stretch>
        </p:blipFill>
        <p:spPr>
          <a:xfrm>
            <a:off x="2196296" y="3335101"/>
            <a:ext cx="4127232" cy="2564424"/>
          </a:xfrm>
          <a:prstGeom prst="rect">
            <a:avLst/>
          </a:prstGeom>
        </p:spPr>
      </p:pic>
    </p:spTree>
    <p:extLst>
      <p:ext uri="{BB962C8B-B14F-4D97-AF65-F5344CB8AC3E}">
        <p14:creationId xmlns:p14="http://schemas.microsoft.com/office/powerpoint/2010/main" val="33226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Blank Presentation">
  <a:themeElements>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fontScheme name="1_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defRPr>
        </a:defPPr>
      </a:lstStyle>
    </a:lnDef>
    <a:txDef>
      <a:spPr bwMode="auto">
        <a:noFill/>
        <a:ln w="9525">
          <a:noFill/>
          <a:miter lim="800000"/>
          <a:headEnd/>
          <a:tailEnd/>
        </a:ln>
      </a:spPr>
      <a:bodyPr wrap="none" rtlCol="0">
        <a:prstTxWarp prst="textNoShape">
          <a:avLst/>
        </a:prstTxWarp>
        <a:spAutoFit/>
      </a:bodyPr>
      <a:lstStyle>
        <a:defPPr eaLnBrk="0" hangingPunct="0">
          <a:defRPr b="0" dirty="0" err="1" smtClean="0">
            <a:latin typeface="Verdana" charset="0"/>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ank Presentation">
  <a:themeElements>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fontScheme name="1_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defRPr>
        </a:defPPr>
      </a:lstStyle>
    </a:lnDef>
    <a:txDef>
      <a:spPr bwMode="auto">
        <a:noFill/>
        <a:ln w="9525">
          <a:noFill/>
          <a:miter lim="800000"/>
          <a:headEnd/>
          <a:tailEnd/>
        </a:ln>
      </a:spPr>
      <a:bodyPr wrap="none" rtlCol="0">
        <a:prstTxWarp prst="textNoShape">
          <a:avLst/>
        </a:prstTxWarp>
        <a:spAutoFit/>
      </a:bodyPr>
      <a:lstStyle>
        <a:defPPr eaLnBrk="0" hangingPunct="0">
          <a:defRPr b="0" dirty="0" err="1" smtClean="0">
            <a:latin typeface="Verdana" charset="0"/>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ck Template">
  <a:themeElements>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defRPr>
        </a:defPPr>
      </a:lstStyle>
    </a:lnDef>
    <a:txDef>
      <a:spPr bwMode="auto">
        <a:noFill/>
        <a:ln w="9525">
          <a:noFill/>
          <a:miter lim="800000"/>
          <a:headEnd/>
          <a:tailEnd/>
        </a:ln>
      </a:spPr>
      <a:bodyPr wrap="none" rtlCol="0">
        <a:prstTxWarp prst="textNoShape">
          <a:avLst/>
        </a:prstTxWarp>
        <a:spAutoFit/>
      </a:bodyPr>
      <a:lstStyle>
        <a:defPPr eaLnBrk="0" hangingPunct="0">
          <a:defRPr b="0" dirty="0" err="1" smtClean="0">
            <a:latin typeface="Verdana" charset="0"/>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9B0E2E4E8A3F4C9F27232CBD2810C9" ma:contentTypeVersion="36" ma:contentTypeDescription="Create a new document." ma:contentTypeScope="" ma:versionID="43c7dda8e796e3b7b6ff7b8f74946951">
  <xsd:schema xmlns:xsd="http://www.w3.org/2001/XMLSchema" xmlns:xs="http://www.w3.org/2001/XMLSchema" xmlns:p="http://schemas.microsoft.com/office/2006/metadata/properties" xmlns:ns2="86b464ac-ccb9-48c2-89c6-301ca39d7c13" targetNamespace="http://schemas.microsoft.com/office/2006/metadata/properties" ma:root="true" ma:fieldsID="ec581e410b089ac7def38fd50f80dccb" ns2:_="">
    <xsd:import namespace="86b464ac-ccb9-48c2-89c6-301ca39d7c13"/>
    <xsd:element name="properties">
      <xsd:complexType>
        <xsd:sequence>
          <xsd:element name="documentManagement">
            <xsd:complexType>
              <xsd:all>
                <xsd:element ref="ns2:AccountID" minOccurs="0"/>
                <xsd:element ref="ns2:ProjectID" minOccurs="0"/>
                <xsd:element ref="ns2:SubProjectID" minOccurs="0"/>
                <xsd:element ref="ns2:AssociateID" minOccurs="0"/>
                <xsd:element ref="ns2:CreatedTime" minOccurs="0"/>
                <xsd:element ref="ns2:Processes" minOccurs="0"/>
                <xsd:element ref="ns2:Phase" minOccurs="0"/>
                <xsd:element ref="ns2:Activities" minOccurs="0"/>
                <xsd:element ref="ns2:Releases" minOccurs="0"/>
                <xsd:element ref="ns2:Functional_x0020_Modules" minOccurs="0"/>
                <xsd:element ref="ns2:ViewCount" minOccurs="0"/>
                <xsd:element ref="ns2:CheckedOutPath" minOccurs="0"/>
                <xsd:element ref="ns2:ApprovalStatus" minOccurs="0"/>
                <xsd:element ref="ns2:Work_x0020_request" minOccurs="0"/>
                <xsd:element ref="ns2:Tags" minOccurs="0"/>
                <xsd:element ref="ns2:ArtifactStatus" minOccurs="0"/>
                <xsd:element ref="ns2:UnmappedDocuments" minOccurs="0"/>
                <xsd:element ref="ns2:CopyToPath" minOccurs="0"/>
                <xsd:element ref="ns2:Comments" minOccurs="0"/>
                <xsd:element ref="ns2:ClientSupplied" minOccurs="0"/>
                <xsd:element ref="ns2:Rating1" minOccurs="0"/>
                <xsd:element ref="ns2:Rating2" minOccurs="0"/>
                <xsd:element ref="ns2:Rating3" minOccurs="0"/>
                <xsd:element ref="ns2:Rating4" minOccurs="0"/>
                <xsd:element ref="ns2:Rating5" minOccurs="0"/>
                <xsd:element ref="ns2:MBID" minOccurs="0"/>
                <xsd:element ref="ns2:_x0043_M1" minOccurs="0"/>
                <xsd:element ref="ns2:_x0043_M2" minOccurs="0"/>
                <xsd:element ref="ns2:_x0043_M3" minOccurs="0"/>
                <xsd:element ref="ns2:_x0043_M4" minOccurs="0"/>
                <xsd:element ref="ns2:_x0043_M5" minOccurs="0"/>
                <xsd:element ref="ns2:_x0043_M6" minOccurs="0"/>
                <xsd:element ref="ns2:_x0043_M7" minOccurs="0"/>
                <xsd:element ref="ns2:_x0043_M8" minOccurs="0"/>
                <xsd:element ref="ns2:_x0043_M9" minOccurs="0"/>
                <xsd:element ref="ns2:_x0043_M1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b464ac-ccb9-48c2-89c6-301ca39d7c13" elementFormDefault="qualified">
    <xsd:import namespace="http://schemas.microsoft.com/office/2006/documentManagement/types"/>
    <xsd:import namespace="http://schemas.microsoft.com/office/infopath/2007/PartnerControls"/>
    <xsd:element name="AccountID" ma:index="8" nillable="true" ma:displayName="AccountID" ma:internalName="AccountID">
      <xsd:simpleType>
        <xsd:restriction base="dms:Text"/>
      </xsd:simpleType>
    </xsd:element>
    <xsd:element name="ProjectID" ma:index="9" nillable="true" ma:displayName="ProjectID" ma:internalName="ProjectID">
      <xsd:simpleType>
        <xsd:restriction base="dms:Text"/>
      </xsd:simpleType>
    </xsd:element>
    <xsd:element name="SubProjectID" ma:index="10" nillable="true" ma:displayName="SubProjectID" ma:internalName="SubProjectID">
      <xsd:simpleType>
        <xsd:restriction base="dms:Text"/>
      </xsd:simpleType>
    </xsd:element>
    <xsd:element name="AssociateID" ma:index="11" nillable="true" ma:displayName="AssociateID" ma:internalName="AssociateID">
      <xsd:simpleType>
        <xsd:restriction base="dms:Text"/>
      </xsd:simpleType>
    </xsd:element>
    <xsd:element name="CreatedTime" ma:index="12" nillable="true" ma:displayName="CreatedTime" ma:internalName="CreatedTime">
      <xsd:simpleType>
        <xsd:restriction base="dms:DateTime"/>
      </xsd:simpleType>
    </xsd:element>
    <xsd:element name="Processes" ma:index="13" nillable="true" ma:displayName="Processes" ma:internalName="Processes">
      <xsd:simpleType>
        <xsd:restriction base="dms:Text"/>
      </xsd:simpleType>
    </xsd:element>
    <xsd:element name="Phase" ma:index="14" nillable="true" ma:displayName="Phase" ma:internalName="Phase">
      <xsd:simpleType>
        <xsd:restriction base="dms:Text"/>
      </xsd:simpleType>
    </xsd:element>
    <xsd:element name="Activities" ma:index="15" nillable="true" ma:displayName="Activities" ma:internalName="Activities">
      <xsd:simpleType>
        <xsd:restriction base="dms:Text"/>
      </xsd:simpleType>
    </xsd:element>
    <xsd:element name="Releases" ma:index="16" nillable="true" ma:displayName="Releases" ma:internalName="Releases">
      <xsd:simpleType>
        <xsd:restriction base="dms:Text"/>
      </xsd:simpleType>
    </xsd:element>
    <xsd:element name="Functional_x0020_Modules" ma:index="17" nillable="true" ma:displayName="Functional Modules" ma:internalName="Functional_x0020_Modules">
      <xsd:simpleType>
        <xsd:restriction base="dms:Text"/>
      </xsd:simpleType>
    </xsd:element>
    <xsd:element name="ViewCount" ma:index="18" nillable="true" ma:displayName="ViewCount" ma:internalName="ViewCount">
      <xsd:simpleType>
        <xsd:restriction base="dms:Unknown"/>
      </xsd:simpleType>
    </xsd:element>
    <xsd:element name="CheckedOutPath" ma:index="19" nillable="true" ma:displayName="CheckedOutPath" ma:internalName="CheckedOutPath">
      <xsd:simpleType>
        <xsd:restriction base="dms:Text"/>
      </xsd:simpleType>
    </xsd:element>
    <xsd:element name="ApprovalStatus" ma:index="20" nillable="true" ma:displayName="ApprovalStatus" ma:internalName="ApprovalStatus">
      <xsd:simpleType>
        <xsd:restriction base="dms:Text"/>
      </xsd:simpleType>
    </xsd:element>
    <xsd:element name="Work_x0020_request" ma:index="21" nillable="true" ma:displayName="Work request" ma:internalName="Work_x0020_request">
      <xsd:simpleType>
        <xsd:restriction base="dms:Text"/>
      </xsd:simpleType>
    </xsd:element>
    <xsd:element name="Tags" ma:index="22" nillable="true" ma:displayName="Tags" ma:internalName="Tags">
      <xsd:simpleType>
        <xsd:restriction base="dms:Note">
          <xsd:maxLength value="255"/>
        </xsd:restriction>
      </xsd:simpleType>
    </xsd:element>
    <xsd:element name="ArtifactStatus" ma:index="23" nillable="true" ma:displayName="ArtifactStatus" ma:internalName="ArtifactStatus">
      <xsd:simpleType>
        <xsd:restriction base="dms:Text"/>
      </xsd:simpleType>
    </xsd:element>
    <xsd:element name="UnmappedDocuments" ma:index="24" nillable="true" ma:displayName="UnmappedDocuments" ma:internalName="UnmappedDocuments">
      <xsd:simpleType>
        <xsd:restriction base="dms:Text"/>
      </xsd:simpleType>
    </xsd:element>
    <xsd:element name="CopyToPath" ma:index="25" nillable="true" ma:displayName="CopyToPath" ma:internalName="CopyToPath">
      <xsd:simpleType>
        <xsd:restriction base="dms:Text"/>
      </xsd:simpleType>
    </xsd:element>
    <xsd:element name="Comments" ma:index="26" nillable="true" ma:displayName="Comments" ma:internalName="Comments">
      <xsd:simpleType>
        <xsd:restriction base="dms:Note">
          <xsd:maxLength value="255"/>
        </xsd:restriction>
      </xsd:simpleType>
    </xsd:element>
    <xsd:element name="ClientSupplied" ma:index="27" nillable="true" ma:displayName="ClientSupplied" ma:internalName="ClientSupplied">
      <xsd:simpleType>
        <xsd:restriction base="dms:Text"/>
      </xsd:simpleType>
    </xsd:element>
    <xsd:element name="Rating1" ma:index="28" nillable="true" ma:displayName="Rating1" ma:internalName="Rating1">
      <xsd:simpleType>
        <xsd:restriction base="dms:Unknown"/>
      </xsd:simpleType>
    </xsd:element>
    <xsd:element name="Rating2" ma:index="29" nillable="true" ma:displayName="Rating2" ma:internalName="Rating2">
      <xsd:simpleType>
        <xsd:restriction base="dms:Unknown"/>
      </xsd:simpleType>
    </xsd:element>
    <xsd:element name="Rating3" ma:index="30" nillable="true" ma:displayName="Rating3" ma:internalName="Rating3">
      <xsd:simpleType>
        <xsd:restriction base="dms:Unknown"/>
      </xsd:simpleType>
    </xsd:element>
    <xsd:element name="Rating4" ma:index="31" nillable="true" ma:displayName="Rating4" ma:internalName="Rating4">
      <xsd:simpleType>
        <xsd:restriction base="dms:Unknown"/>
      </xsd:simpleType>
    </xsd:element>
    <xsd:element name="Rating5" ma:index="32" nillable="true" ma:displayName="Rating5" ma:internalName="Rating5">
      <xsd:simpleType>
        <xsd:restriction base="dms:Unknown"/>
      </xsd:simpleType>
    </xsd:element>
    <xsd:element name="MBID" ma:index="33" nillable="true" ma:displayName="MBID" ma:internalName="MBID">
      <xsd:simpleType>
        <xsd:restriction base="dms:Text"/>
      </xsd:simpleType>
    </xsd:element>
    <xsd:element name="_x0043_M1" ma:index="34" nillable="true" ma:displayName="CM1" ma:internalName="_x0043_M1">
      <xsd:simpleType>
        <xsd:restriction base="dms:Text"/>
      </xsd:simpleType>
    </xsd:element>
    <xsd:element name="_x0043_M2" ma:index="35" nillable="true" ma:displayName="CM2" ma:internalName="_x0043_M2">
      <xsd:simpleType>
        <xsd:restriction base="dms:Text"/>
      </xsd:simpleType>
    </xsd:element>
    <xsd:element name="_x0043_M3" ma:index="36" nillable="true" ma:displayName="CM3" ma:internalName="_x0043_M3">
      <xsd:simpleType>
        <xsd:restriction base="dms:Text"/>
      </xsd:simpleType>
    </xsd:element>
    <xsd:element name="_x0043_M4" ma:index="37" nillable="true" ma:displayName="CM4" ma:internalName="_x0043_M4">
      <xsd:simpleType>
        <xsd:restriction base="dms:Text"/>
      </xsd:simpleType>
    </xsd:element>
    <xsd:element name="_x0043_M5" ma:index="38" nillable="true" ma:displayName="CM5" ma:internalName="_x0043_M5">
      <xsd:simpleType>
        <xsd:restriction base="dms:Text"/>
      </xsd:simpleType>
    </xsd:element>
    <xsd:element name="_x0043_M6" ma:index="39" nillable="true" ma:displayName="CM6" ma:internalName="_x0043_M6">
      <xsd:simpleType>
        <xsd:restriction base="dms:Text"/>
      </xsd:simpleType>
    </xsd:element>
    <xsd:element name="_x0043_M7" ma:index="40" nillable="true" ma:displayName="CM7" ma:internalName="_x0043_M7">
      <xsd:simpleType>
        <xsd:restriction base="dms:Text"/>
      </xsd:simpleType>
    </xsd:element>
    <xsd:element name="_x0043_M8" ma:index="41" nillable="true" ma:displayName="CM8" ma:internalName="_x0043_M8">
      <xsd:simpleType>
        <xsd:restriction base="dms:Text"/>
      </xsd:simpleType>
    </xsd:element>
    <xsd:element name="_x0043_M9" ma:index="42" nillable="true" ma:displayName="CM9" ma:internalName="_x0043_M9">
      <xsd:simpleType>
        <xsd:restriction base="dms:Text"/>
      </xsd:simpleType>
    </xsd:element>
    <xsd:element name="_x0043_M10" ma:index="43" nillable="true" ma:displayName="CM10" ma:internalName="_x0043_M10">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ViewCount xmlns="86b464ac-ccb9-48c2-89c6-301ca39d7c13" xsi:nil="true"/>
    <Rating5 xmlns="86b464ac-ccb9-48c2-89c6-301ca39d7c13" xsi:nil="true"/>
    <_x0043_M1 xmlns="86b464ac-ccb9-48c2-89c6-301ca39d7c13" xsi:nil="true"/>
    <Rating4 xmlns="86b464ac-ccb9-48c2-89c6-301ca39d7c13" xsi:nil="true"/>
    <MBID xmlns="86b464ac-ccb9-48c2-89c6-301ca39d7c13">DS_90736372-ef81-479d-ba99-26238022bcea</MBID>
    <_x0043_M3 xmlns="86b464ac-ccb9-48c2-89c6-301ca39d7c13" xsi:nil="true"/>
    <_x0043_M2 xmlns="86b464ac-ccb9-48c2-89c6-301ca39d7c13" xsi:nil="true"/>
    <Functional_x0020_Modules xmlns="86b464ac-ccb9-48c2-89c6-301ca39d7c13" xsi:nil="true"/>
    <Tags xmlns="86b464ac-ccb9-48c2-89c6-301ca39d7c13" xsi:nil="true"/>
    <Releases xmlns="86b464ac-ccb9-48c2-89c6-301ca39d7c13" xsi:nil="true"/>
    <_x0043_M9 xmlns="86b464ac-ccb9-48c2-89c6-301ca39d7c13" xsi:nil="true"/>
    <Phase xmlns="86b464ac-ccb9-48c2-89c6-301ca39d7c13" xsi:nil="true"/>
    <CheckedOutPath xmlns="86b464ac-ccb9-48c2-89c6-301ca39d7c13" xsi:nil="true"/>
    <_x0043_M8 xmlns="86b464ac-ccb9-48c2-89c6-301ca39d7c13" xsi:nil="true"/>
    <AccountID xmlns="86b464ac-ccb9-48c2-89c6-301ca39d7c13" xsi:nil="true"/>
    <SubProjectID xmlns="86b464ac-ccb9-48c2-89c6-301ca39d7c13" xsi:nil="true"/>
    <Processes xmlns="86b464ac-ccb9-48c2-89c6-301ca39d7c13" xsi:nil="true"/>
    <ClientSupplied xmlns="86b464ac-ccb9-48c2-89c6-301ca39d7c13">false</ClientSupplied>
    <AssociateID xmlns="86b464ac-ccb9-48c2-89c6-301ca39d7c13">CTS\497578</AssociateID>
    <ApprovalStatus xmlns="86b464ac-ccb9-48c2-89c6-301ca39d7c13">Approved</ApprovalStatus>
    <Work_x0020_request xmlns="86b464ac-ccb9-48c2-89c6-301ca39d7c13" xsi:nil="true"/>
    <ProjectID xmlns="86b464ac-ccb9-48c2-89c6-301ca39d7c13" xsi:nil="true"/>
    <CreatedTime xmlns="86b464ac-ccb9-48c2-89c6-301ca39d7c13">2015-07-27T08:31:18+00:00</CreatedTime>
    <Rating1 xmlns="86b464ac-ccb9-48c2-89c6-301ca39d7c13" xsi:nil="true"/>
    <_x0043_M5 xmlns="86b464ac-ccb9-48c2-89c6-301ca39d7c13" xsi:nil="true"/>
    <_x0043_M10 xmlns="86b464ac-ccb9-48c2-89c6-301ca39d7c13" xsi:nil="true"/>
    <_x0043_M4 xmlns="86b464ac-ccb9-48c2-89c6-301ca39d7c13" xsi:nil="true"/>
    <ArtifactStatus xmlns="86b464ac-ccb9-48c2-89c6-301ca39d7c13" xsi:nil="true"/>
    <CopyToPath xmlns="86b464ac-ccb9-48c2-89c6-301ca39d7c13">https://cognizant20.cognizant.com/cts/OrgCommunities3/OracleUcmCoe/DSC/OracleUcmCoe/Alfresco/Week 1</CopyToPath>
    <Comments xmlns="86b464ac-ccb9-48c2-89c6-301ca39d7c13">CTS\497578</Comments>
    <Rating3 xmlns="86b464ac-ccb9-48c2-89c6-301ca39d7c13" xsi:nil="true"/>
    <_x0043_M7 xmlns="86b464ac-ccb9-48c2-89c6-301ca39d7c13" xsi:nil="true"/>
    <Activities xmlns="86b464ac-ccb9-48c2-89c6-301ca39d7c13" xsi:nil="true"/>
    <UnmappedDocuments xmlns="86b464ac-ccb9-48c2-89c6-301ca39d7c13">false</UnmappedDocuments>
    <Rating2 xmlns="86b464ac-ccb9-48c2-89c6-301ca39d7c13" xsi:nil="true"/>
    <_x0043_M6 xmlns="86b464ac-ccb9-48c2-89c6-301ca39d7c1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16414A-E98C-4282-889B-F86F2F3D8F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b464ac-ccb9-48c2-89c6-301ca39d7c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F33FB7-9962-484D-BCA2-5449E448B935}">
  <ds:schemaRefs>
    <ds:schemaRef ds:uri="http://purl.org/dc/dcmitype/"/>
    <ds:schemaRef ds:uri="86b464ac-ccb9-48c2-89c6-301ca39d7c13"/>
    <ds:schemaRef ds:uri="http://schemas.microsoft.com/office/infopath/2007/PartnerControls"/>
    <ds:schemaRef ds:uri="http://purl.org/dc/elements/1.1/"/>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C604FDB-5450-4284-98C5-EBCA9302D6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8220</TotalTime>
  <Words>2188</Words>
  <Application>Microsoft Office PowerPoint</Application>
  <PresentationFormat>On-screen Show (4:3)</PresentationFormat>
  <Paragraphs>397</Paragraphs>
  <Slides>52</Slides>
  <Notes>14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52</vt:i4>
      </vt:variant>
    </vt:vector>
  </HeadingPairs>
  <TitlesOfParts>
    <vt:vector size="67" baseType="lpstr">
      <vt:lpstr>ＭＳ 明朝</vt:lpstr>
      <vt:lpstr>ＭＳ Ｐゴシック</vt:lpstr>
      <vt:lpstr>ＭＳ Ｐゴシック</vt:lpstr>
      <vt:lpstr>Arial</vt:lpstr>
      <vt:lpstr>Arial Black</vt:lpstr>
      <vt:lpstr>Calibri</vt:lpstr>
      <vt:lpstr>Cambria</vt:lpstr>
      <vt:lpstr>Helvetica Neue</vt:lpstr>
      <vt:lpstr>Times</vt:lpstr>
      <vt:lpstr>Times New Roman</vt:lpstr>
      <vt:lpstr>Verdana</vt:lpstr>
      <vt:lpstr>Wingdings</vt:lpstr>
      <vt:lpstr>1_Blank Presentation</vt:lpstr>
      <vt:lpstr>2_Blank Presentation</vt:lpstr>
      <vt:lpstr>Deck Template</vt:lpstr>
      <vt:lpstr>PowerPoint Presentation</vt:lpstr>
      <vt:lpstr>Table of Contents </vt:lpstr>
      <vt:lpstr>PowerPoint Presentation</vt:lpstr>
      <vt:lpstr>ECM Overview - Types of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Alfresco Content Services –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ACS Capabilities - Google docs integration</vt:lpstr>
      <vt:lpstr>ACS Capabilities - Hybrid Cloud Sync</vt:lpstr>
      <vt:lpstr>ACS Capabilities - Smart Folders</vt:lpstr>
      <vt:lpstr>ACS Capabilities - Workflow</vt:lpstr>
      <vt:lpstr>ACS Capabilities - Information Capture &amp; display</vt:lpstr>
      <vt:lpstr>ACS Capabilities - Security &amp; Auditing</vt:lpstr>
      <vt:lpstr>ACS Capabilities - Easy Administration</vt:lpstr>
      <vt:lpstr>ACS Modules</vt:lpstr>
      <vt:lpstr>Document Management vs Records Management</vt:lpstr>
      <vt:lpstr>ACS Modules - Alfresco Governance Services</vt:lpstr>
      <vt:lpstr>ACS Modules - Alfresco Media Management</vt:lpstr>
      <vt:lpstr>ACS Modules - Alfresco Analytics</vt:lpstr>
      <vt:lpstr>ACS Modules - Microsoft Outlook Plug-in</vt:lpstr>
      <vt:lpstr>ACS Modules - Content Connector for Salesforce</vt:lpstr>
      <vt:lpstr>ACS Modules - Document Transformation Server</vt:lpstr>
      <vt:lpstr>ACS Modules - Index Server</vt:lpstr>
      <vt:lpstr>ACS Modules - Content Encryption</vt:lpstr>
      <vt:lpstr>ACS Modules - Amazon web services</vt:lpstr>
      <vt:lpstr>Alfresco Enterprise vs Community</vt:lpstr>
      <vt:lpstr>Alfresco Process Services</vt:lpstr>
      <vt:lpstr>APS – Process Editor</vt:lpstr>
      <vt:lpstr>APS -  Forms Editor</vt:lpstr>
      <vt:lpstr>APS – Decision Tables</vt:lpstr>
      <vt:lpstr>APS – Data Models</vt:lpstr>
      <vt:lpstr>APS – ACS integration</vt:lpstr>
      <vt:lpstr>Alfresco Deployment</vt:lpstr>
      <vt:lpstr>Alfresco Technologies Used</vt:lpstr>
      <vt:lpstr>PowerPoint Presentation</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Technology Solutions</dc:title>
  <dc:creator>Venkataraman, Srividhya (Cognizant)</dc:creator>
  <cp:keywords>ORWCC-StDeck-1</cp:keywords>
  <cp:lastModifiedBy>S, Saikrishna (Cognizant)</cp:lastModifiedBy>
  <cp:revision>431</cp:revision>
  <dcterms:created xsi:type="dcterms:W3CDTF">2009-04-21T11:47:18Z</dcterms:created>
  <dcterms:modified xsi:type="dcterms:W3CDTF">2017-08-08T15:35:33Z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0x0101005F9B0E2E4E8A3F4C9F27232CBD2810C9</vt:lpwstr>
  </property>
  <property fmtid="{D5CDD505-2E9C-101B-9397-08002B2CF9AE}" pid="3" name="Service Offering">
    <vt:lpwstr>ConsultingDevelopmentMaintenance</vt:lpwstr>
  </property>
  <property fmtid="{D5CDD505-2E9C-101B-9397-08002B2CF9AE}" pid="4" name="Product">
    <vt:lpwstr>Oracle UCM</vt:lpwstr>
  </property>
  <property fmtid="{D5CDD505-2E9C-101B-9397-08002B2CF9AE}" pid="5" name="xd_ProgID">
    <vt:lpwstr/>
  </property>
  <property fmtid="{D5CDD505-2E9C-101B-9397-08002B2CF9AE}" pid="6" name="TemplateUrl">
    <vt:lpwstr/>
  </property>
  <property fmtid="{D5CDD505-2E9C-101B-9397-08002B2CF9AE}" pid="7" name="_dlc_DocIdItemGuid">
    <vt:lpwstr>7ab3946a-2e6a-4051-8d18-72283af84b29</vt:lpwstr>
  </property>
  <property fmtid="{D5CDD505-2E9C-101B-9397-08002B2CF9AE}" pid="8" name="Order">
    <vt:r8>20100</vt:r8>
  </property>
  <property fmtid="{D5CDD505-2E9C-101B-9397-08002B2CF9AE}" pid="9" name="_CopySource">
    <vt:lpwstr>https://cognizant20.cognizant.com/cts/OrgCommunities3/OracleUcmCoe/DSC/OracleUcmCoe/Alfresco/Alfresco Overview and Architecture.pptx</vt:lpwstr>
  </property>
</Properties>
</file>